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1"/>
  </p:notesMasterIdLst>
  <p:sldIdLst>
    <p:sldId id="321" r:id="rId2"/>
    <p:sldId id="322" r:id="rId3"/>
    <p:sldId id="323" r:id="rId4"/>
    <p:sldId id="325" r:id="rId5"/>
    <p:sldId id="324" r:id="rId6"/>
    <p:sldId id="326" r:id="rId7"/>
    <p:sldId id="327" r:id="rId8"/>
    <p:sldId id="328" r:id="rId9"/>
    <p:sldId id="329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07"/>
    <p:restoredTop sz="92313" autoAdjust="0"/>
  </p:normalViewPr>
  <p:slideViewPr>
    <p:cSldViewPr snapToGrid="0">
      <p:cViewPr>
        <p:scale>
          <a:sx n="110" d="100"/>
          <a:sy n="110" d="100"/>
        </p:scale>
        <p:origin x="80" y="6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40293-4011-4DD3-B868-F72AF5845645}" type="datetimeFigureOut">
              <a:rPr kumimoji="1" lang="ja-JP" altLang="en-US" smtClean="0"/>
              <a:t>2019/8/12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B7DEEB-E4EC-459B-A6A9-BEA753F4B1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ミドル、</a:t>
            </a:r>
            <a:r>
              <a:rPr lang="en-US" altLang="ja-JP" dirty="0"/>
              <a:t>Web</a:t>
            </a:r>
            <a:r>
              <a:rPr lang="ja-JP" altLang="en-US"/>
              <a:t>サーバをどれにするか決めておく</a:t>
            </a:r>
            <a:endParaRPr lang="en-US" altLang="ja-JP" dirty="0"/>
          </a:p>
          <a:p>
            <a:r>
              <a:rPr lang="en-US" altLang="ja-JP" dirty="0" err="1"/>
              <a:t>Postgre</a:t>
            </a:r>
            <a:r>
              <a:rPr lang="ja-JP" altLang="en-US"/>
              <a:t>、</a:t>
            </a:r>
            <a:r>
              <a:rPr lang="en-US" altLang="ja-JP" dirty="0" err="1"/>
              <a:t>NginX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Linux</a:t>
            </a:r>
            <a:r>
              <a:rPr lang="ja-JP" altLang="en-US"/>
              <a:t>上で稼働</a:t>
            </a:r>
            <a:endParaRPr lang="en-US" altLang="ja-JP" dirty="0"/>
          </a:p>
          <a:p>
            <a:r>
              <a:rPr lang="ja-JP" altLang="en-US"/>
              <a:t>コンテナ向けのアプリ開発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 err="1"/>
              <a:t>Repositry</a:t>
            </a:r>
            <a:r>
              <a:rPr lang="ja-JP" altLang="en-US"/>
              <a:t>登録　</a:t>
            </a:r>
            <a:r>
              <a:rPr lang="en-US" altLang="ja-JP" dirty="0"/>
              <a:t>→</a:t>
            </a:r>
            <a:r>
              <a:rPr lang="ja-JP" altLang="en-US"/>
              <a:t> レビュアーとの連携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Power BI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21DA7-8190-4C29-AABF-D17A0E8ED8B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8464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スライド①_ベー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 ボックス 10"/>
          <p:cNvSpPr txBox="1"/>
          <p:nvPr/>
        </p:nvSpPr>
        <p:spPr>
          <a:xfrm>
            <a:off x="4402667" y="6606589"/>
            <a:ext cx="3481493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/>
            <a:r>
              <a:rPr lang="en-US" altLang="ja-JP" sz="1067" i="1" kern="800" spc="67" dirty="0">
                <a:solidFill>
                  <a:prstClr val="black"/>
                </a:solidFill>
                <a:latin typeface="+mn-lt"/>
                <a:ea typeface="+mn-ea"/>
                <a:cs typeface="メイリオ"/>
              </a:rPr>
              <a:t>Copyright © ABC</a:t>
            </a:r>
            <a:r>
              <a:rPr lang="ja-JP" altLang="en-US" sz="1067" i="1" kern="800" spc="67" dirty="0">
                <a:solidFill>
                  <a:prstClr val="black"/>
                </a:solidFill>
                <a:latin typeface="+mn-lt"/>
                <a:ea typeface="+mn-ea"/>
                <a:cs typeface="メイリオ"/>
              </a:rPr>
              <a:t>株式会社</a:t>
            </a:r>
            <a:r>
              <a:rPr lang="en-US" altLang="ja-JP" sz="1067" i="1" kern="800" spc="67" dirty="0">
                <a:solidFill>
                  <a:prstClr val="black"/>
                </a:solidFill>
                <a:latin typeface="+mn-lt"/>
                <a:ea typeface="+mn-ea"/>
                <a:cs typeface="メイリオ"/>
              </a:rPr>
              <a:t>, Inc.</a:t>
            </a:r>
            <a:endParaRPr lang="ja-JP" altLang="en-US" sz="1067" i="1" kern="800" spc="67" dirty="0">
              <a:solidFill>
                <a:prstClr val="black"/>
              </a:solidFill>
              <a:latin typeface="メイリオ"/>
              <a:ea typeface="メイリオ"/>
              <a:cs typeface="メイリオ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 rot="10800000" flipV="1">
            <a:off x="11247777" y="6593241"/>
            <a:ext cx="773024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609585"/>
            <a:fld id="{A11EBE4F-1D0E-5A45-BC9D-00E8B0A7B262}" type="slidenum">
              <a:rPr lang="en-US" altLang="ja-JP" sz="1333" b="1">
                <a:solidFill>
                  <a:prstClr val="black"/>
                </a:solidFill>
                <a:latin typeface="メイリオ"/>
                <a:ea typeface="メイリオ"/>
                <a:cs typeface="メイリオ"/>
              </a:rPr>
              <a:pPr algn="r" defTabSz="609585"/>
              <a:t>‹#›</a:t>
            </a:fld>
            <a:endParaRPr lang="ja-JP" altLang="en-US" sz="1333" b="1">
              <a:solidFill>
                <a:prstClr val="black"/>
              </a:solidFill>
              <a:latin typeface="メイリオ"/>
              <a:ea typeface="メイリオ"/>
              <a:cs typeface="メイリオ"/>
            </a:endParaRPr>
          </a:p>
        </p:txBody>
      </p:sp>
      <p:sp>
        <p:nvSpPr>
          <p:cNvPr id="9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82439" y="139766"/>
            <a:ext cx="11239496" cy="546393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solidFill>
                  <a:srgbClr val="404040"/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r>
              <a:rPr kumimoji="1" lang="ja-JP" altLang="en-US"/>
              <a:t>タイトル</a:t>
            </a:r>
          </a:p>
        </p:txBody>
      </p:sp>
    </p:spTree>
    <p:extLst>
      <p:ext uri="{BB962C8B-B14F-4D97-AF65-F5344CB8AC3E}">
        <p14:creationId xmlns:p14="http://schemas.microsoft.com/office/powerpoint/2010/main" val="405121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B2C8A-F8D7-46AF-83B7-3BB1BE835A76}" type="datetimeFigureOut">
              <a:rPr kumimoji="1" lang="ja-JP" altLang="en-US" smtClean="0"/>
              <a:t>2019/8/12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4D6EF-E511-4CFF-A25D-3D13D69E49F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2138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elp.com/" TargetMode="External"/><Relationship Id="rId2" Type="http://schemas.openxmlformats.org/officeDocument/2006/relationships/hyperlink" Target="http://django-taketake-sample-site.40.114.46.24.nip.io/sentimentanalysis/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yelp.com/biz/garden-daycare-san-francisco?osq=Child+Care+%26+Day+Care" TargetMode="External"/><Relationship Id="rId4" Type="http://schemas.openxmlformats.org/officeDocument/2006/relationships/hyperlink" Target="https://www.yelp.com/biz/regal-cafe-bosto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ホームベース 50"/>
          <p:cNvSpPr/>
          <p:nvPr/>
        </p:nvSpPr>
        <p:spPr>
          <a:xfrm>
            <a:off x="7941118" y="824870"/>
            <a:ext cx="3641175" cy="432000"/>
          </a:xfrm>
          <a:prstGeom prst="homePlate">
            <a:avLst>
              <a:gd name="adj" fmla="val 44038"/>
            </a:avLst>
          </a:prstGeom>
          <a:solidFill>
            <a:srgbClr val="4BACC6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1400">
                <a:latin typeface="Meiryo UI" panose="020B0604030504040204" pitchFamily="50" charset="-128"/>
                <a:ea typeface="Meiryo UI" panose="020B0604030504040204" pitchFamily="50" charset="-128"/>
              </a:rPr>
              <a:t>良い情報</a:t>
            </a:r>
            <a:r>
              <a:rPr lang="en-US" altLang="ja-JP" sz="1400" dirty="0">
                <a:latin typeface="Meiryo UI" panose="020B0604030504040204" pitchFamily="50" charset="-128"/>
                <a:ea typeface="Meiryo UI" panose="020B0604030504040204" pitchFamily="50" charset="-128"/>
              </a:rPr>
              <a:t>/</a:t>
            </a:r>
            <a:r>
              <a:rPr lang="ja-JP" altLang="en-US" sz="1400">
                <a:latin typeface="Meiryo UI" panose="020B0604030504040204" pitchFamily="50" charset="-128"/>
                <a:ea typeface="Meiryo UI" panose="020B0604030504040204" pitchFamily="50" charset="-128"/>
              </a:rPr>
              <a:t>悪い情報に整理する</a:t>
            </a:r>
            <a:endParaRPr lang="en-US" altLang="ja-JP" sz="14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b="0">
                <a:latin typeface="Meiryo UI" panose="020B0604030504040204" pitchFamily="50" charset="-128"/>
                <a:ea typeface="Meiryo UI" panose="020B0604030504040204" pitchFamily="50" charset="-128"/>
              </a:rPr>
              <a:t>ユーザーストーリーマッピング＋リリース計画</a:t>
            </a:r>
            <a:endParaRPr kumimoji="1" lang="ja-JP" altLang="en-US" b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0" name="ホームベース 39"/>
          <p:cNvSpPr/>
          <p:nvPr/>
        </p:nvSpPr>
        <p:spPr>
          <a:xfrm>
            <a:off x="77050" y="3712936"/>
            <a:ext cx="1111775" cy="583200"/>
          </a:xfrm>
          <a:prstGeom prst="homePlate">
            <a:avLst>
              <a:gd name="adj" fmla="val 0"/>
            </a:avLst>
          </a:prstGeom>
          <a:solidFill>
            <a:srgbClr val="1D6295"/>
          </a:solidFill>
          <a:ln>
            <a:solidFill>
              <a:srgbClr val="1D6295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0" tIns="62164" rIns="0" bIns="62164" anchor="ctr"/>
          <a:lstStyle/>
          <a:p>
            <a:pPr algn="ctr" defTabSz="1479356" eaLnBrk="0" fontAlgn="base" hangingPunct="0">
              <a:spcBef>
                <a:spcPts val="816"/>
              </a:spcBef>
              <a:spcAft>
                <a:spcPct val="0"/>
              </a:spcAft>
            </a:pPr>
            <a:r>
              <a:rPr lang="en-US" altLang="ja-JP" sz="1200" dirty="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SPRINT</a:t>
            </a:r>
            <a:r>
              <a:rPr lang="ja-JP" altLang="en-US" sz="120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 </a:t>
            </a:r>
            <a:r>
              <a:rPr lang="en-US" altLang="ja-JP" sz="1200" dirty="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1</a:t>
            </a:r>
            <a:endParaRPr lang="ja-JP" altLang="en-US" sz="1200">
              <a:solidFill>
                <a:prstClr val="white"/>
              </a:solidFill>
              <a:latin typeface="Meiryo UI" panose="020B0604030504040204" pitchFamily="50" charset="-128"/>
              <a:ea typeface="Meiryo UI" panose="020B0604030504040204" pitchFamily="50" charset="-128"/>
              <a:cs typeface="Segoe UI Semibold" panose="020B0702040204020203" pitchFamily="34" charset="0"/>
            </a:endParaRPr>
          </a:p>
        </p:txBody>
      </p:sp>
      <p:sp>
        <p:nvSpPr>
          <p:cNvPr id="46" name="ホームベース 45"/>
          <p:cNvSpPr/>
          <p:nvPr/>
        </p:nvSpPr>
        <p:spPr>
          <a:xfrm>
            <a:off x="4893025" y="817558"/>
            <a:ext cx="3050825" cy="432000"/>
          </a:xfrm>
          <a:prstGeom prst="homePlate">
            <a:avLst>
              <a:gd name="adj" fmla="val 44038"/>
            </a:avLst>
          </a:prstGeom>
          <a:solidFill>
            <a:srgbClr val="4BACC6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1467">
                <a:latin typeface="Meiryo UI" panose="020B0604030504040204" pitchFamily="50" charset="-128"/>
                <a:ea typeface="Meiryo UI" panose="020B0604030504040204" pitchFamily="50" charset="-128"/>
              </a:rPr>
              <a:t>口コミ情報を確認する</a:t>
            </a:r>
            <a:endParaRPr lang="en-US" altLang="ja-JP" sz="1467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8" name="ホームベース 47"/>
          <p:cNvSpPr/>
          <p:nvPr/>
        </p:nvSpPr>
        <p:spPr>
          <a:xfrm>
            <a:off x="1312895" y="818311"/>
            <a:ext cx="3507213" cy="432000"/>
          </a:xfrm>
          <a:prstGeom prst="homePlate">
            <a:avLst>
              <a:gd name="adj" fmla="val 44038"/>
            </a:avLst>
          </a:prstGeom>
          <a:solidFill>
            <a:srgbClr val="4BACC6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1467">
                <a:latin typeface="Meiryo UI" panose="020B0604030504040204" pitchFamily="50" charset="-128"/>
                <a:ea typeface="Meiryo UI" panose="020B0604030504040204" pitchFamily="50" charset="-128"/>
              </a:rPr>
              <a:t>保育施設を検索する</a:t>
            </a:r>
            <a:endParaRPr lang="en-US" altLang="ja-JP" sz="1467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4" name="ホームベース 113"/>
          <p:cNvSpPr/>
          <p:nvPr/>
        </p:nvSpPr>
        <p:spPr>
          <a:xfrm>
            <a:off x="77050" y="4691983"/>
            <a:ext cx="1104900" cy="681461"/>
          </a:xfrm>
          <a:prstGeom prst="homePlate">
            <a:avLst>
              <a:gd name="adj" fmla="val 0"/>
            </a:avLst>
          </a:prstGeom>
          <a:solidFill>
            <a:srgbClr val="1D6295"/>
          </a:solidFill>
          <a:ln>
            <a:solidFill>
              <a:srgbClr val="1D6295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0" tIns="62164" rIns="0" bIns="62164" anchor="ctr"/>
          <a:lstStyle/>
          <a:p>
            <a:pPr algn="ctr" defTabSz="1479356" eaLnBrk="0" fontAlgn="base" hangingPunct="0">
              <a:spcAft>
                <a:spcPct val="0"/>
              </a:spcAft>
            </a:pPr>
            <a:r>
              <a:rPr lang="en-US" altLang="ja-JP" sz="1200" dirty="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SPRINT</a:t>
            </a:r>
            <a:r>
              <a:rPr lang="ja-JP" altLang="en-US" sz="120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 </a:t>
            </a:r>
            <a:r>
              <a:rPr lang="en-US" altLang="ja-JP" sz="1200" dirty="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2</a:t>
            </a:r>
            <a:endParaRPr lang="ja-JP" altLang="en-US" sz="1200">
              <a:solidFill>
                <a:prstClr val="white"/>
              </a:solidFill>
              <a:latin typeface="Meiryo UI" panose="020B0604030504040204" pitchFamily="50" charset="-128"/>
              <a:ea typeface="Meiryo UI" panose="020B0604030504040204" pitchFamily="50" charset="-128"/>
              <a:cs typeface="Segoe UI Semibold" panose="020B0702040204020203" pitchFamily="34" charset="0"/>
            </a:endParaRPr>
          </a:p>
        </p:txBody>
      </p:sp>
      <p:sp>
        <p:nvSpPr>
          <p:cNvPr id="127" name="正方形/長方形 126"/>
          <p:cNvSpPr/>
          <p:nvPr/>
        </p:nvSpPr>
        <p:spPr>
          <a:xfrm>
            <a:off x="1312895" y="1382463"/>
            <a:ext cx="1553964" cy="468000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検索する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3" name="ホームベース 92"/>
          <p:cNvSpPr/>
          <p:nvPr/>
        </p:nvSpPr>
        <p:spPr>
          <a:xfrm>
            <a:off x="104527" y="1267689"/>
            <a:ext cx="1091173" cy="1120669"/>
          </a:xfrm>
          <a:prstGeom prst="homePlate">
            <a:avLst>
              <a:gd name="adj" fmla="val 0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1D6295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0" tIns="62164" rIns="0" bIns="62164" anchor="ctr"/>
          <a:lstStyle/>
          <a:p>
            <a:pPr algn="ctr" defTabSz="1479356" eaLnBrk="0" fontAlgn="base" hangingPunct="0">
              <a:spcBef>
                <a:spcPts val="816"/>
              </a:spcBef>
              <a:spcAft>
                <a:spcPct val="0"/>
              </a:spcAft>
            </a:pPr>
            <a:r>
              <a:rPr lang="en-US" altLang="ja-JP" sz="1200" dirty="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Seeker</a:t>
            </a:r>
            <a:endParaRPr lang="ja-JP" altLang="en-US" sz="1200">
              <a:solidFill>
                <a:prstClr val="white"/>
              </a:solidFill>
              <a:latin typeface="Meiryo UI" panose="020B0604030504040204" pitchFamily="50" charset="-128"/>
              <a:ea typeface="Meiryo UI" panose="020B0604030504040204" pitchFamily="50" charset="-128"/>
              <a:cs typeface="Segoe UI Semibold" panose="020B0702040204020203" pitchFamily="34" charset="0"/>
            </a:endParaRPr>
          </a:p>
        </p:txBody>
      </p:sp>
      <p:sp>
        <p:nvSpPr>
          <p:cNvPr id="45" name="正方形/長方形 126">
            <a:extLst>
              <a:ext uri="{FF2B5EF4-FFF2-40B4-BE49-F238E27FC236}">
                <a16:creationId xmlns:a16="http://schemas.microsoft.com/office/drawing/2014/main" id="{983D1C7E-AF2E-1045-A71A-1B09A10945D0}"/>
              </a:ext>
            </a:extLst>
          </p:cNvPr>
          <p:cNvSpPr/>
          <p:nvPr/>
        </p:nvSpPr>
        <p:spPr>
          <a:xfrm>
            <a:off x="3052853" y="1370906"/>
            <a:ext cx="1553964" cy="468000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結果の表示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9" name="正方形/長方形 126">
            <a:extLst>
              <a:ext uri="{FF2B5EF4-FFF2-40B4-BE49-F238E27FC236}">
                <a16:creationId xmlns:a16="http://schemas.microsoft.com/office/drawing/2014/main" id="{EF80F158-C6B2-404B-A409-BC680426E866}"/>
              </a:ext>
            </a:extLst>
          </p:cNvPr>
          <p:cNvSpPr/>
          <p:nvPr/>
        </p:nvSpPr>
        <p:spPr>
          <a:xfrm>
            <a:off x="3066501" y="1920216"/>
            <a:ext cx="1553964" cy="468000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施設を選択する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0" name="正方形/長方形 126">
            <a:extLst>
              <a:ext uri="{FF2B5EF4-FFF2-40B4-BE49-F238E27FC236}">
                <a16:creationId xmlns:a16="http://schemas.microsoft.com/office/drawing/2014/main" id="{5CDAE187-7BD2-0B40-96D3-EAF2CCF51F94}"/>
              </a:ext>
            </a:extLst>
          </p:cNvPr>
          <p:cNvSpPr/>
          <p:nvPr/>
        </p:nvSpPr>
        <p:spPr>
          <a:xfrm>
            <a:off x="4945839" y="1347492"/>
            <a:ext cx="1553964" cy="468000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良い情報を見つける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3" name="正方形/長方形 126">
            <a:extLst>
              <a:ext uri="{FF2B5EF4-FFF2-40B4-BE49-F238E27FC236}">
                <a16:creationId xmlns:a16="http://schemas.microsoft.com/office/drawing/2014/main" id="{340A3346-CE1C-F24E-8238-A4D09B9DFD98}"/>
              </a:ext>
            </a:extLst>
          </p:cNvPr>
          <p:cNvSpPr/>
          <p:nvPr/>
        </p:nvSpPr>
        <p:spPr>
          <a:xfrm>
            <a:off x="4945839" y="1920216"/>
            <a:ext cx="1553964" cy="468000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悪い情報を見つける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4" name="正方形/長方形 126">
            <a:extLst>
              <a:ext uri="{FF2B5EF4-FFF2-40B4-BE49-F238E27FC236}">
                <a16:creationId xmlns:a16="http://schemas.microsoft.com/office/drawing/2014/main" id="{F255FB62-1018-D147-9214-5B4920757A75}"/>
              </a:ext>
            </a:extLst>
          </p:cNvPr>
          <p:cNvSpPr/>
          <p:nvPr/>
        </p:nvSpPr>
        <p:spPr>
          <a:xfrm>
            <a:off x="6555852" y="1371205"/>
            <a:ext cx="1385266" cy="468000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英文読解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5" name="正方形/長方形 126">
            <a:extLst>
              <a:ext uri="{FF2B5EF4-FFF2-40B4-BE49-F238E27FC236}">
                <a16:creationId xmlns:a16="http://schemas.microsoft.com/office/drawing/2014/main" id="{30B956A6-4850-E049-83D7-1A781B9A5AD5}"/>
              </a:ext>
            </a:extLst>
          </p:cNvPr>
          <p:cNvSpPr/>
          <p:nvPr/>
        </p:nvSpPr>
        <p:spPr>
          <a:xfrm>
            <a:off x="8109816" y="1344639"/>
            <a:ext cx="1385266" cy="468000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良い情報を集める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6" name="正方形/長方形 126">
            <a:extLst>
              <a:ext uri="{FF2B5EF4-FFF2-40B4-BE49-F238E27FC236}">
                <a16:creationId xmlns:a16="http://schemas.microsoft.com/office/drawing/2014/main" id="{290F7591-CD94-3147-BF2B-AFD15FE948C5}"/>
              </a:ext>
            </a:extLst>
          </p:cNvPr>
          <p:cNvSpPr/>
          <p:nvPr/>
        </p:nvSpPr>
        <p:spPr>
          <a:xfrm>
            <a:off x="8109816" y="1920216"/>
            <a:ext cx="1385266" cy="468000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悪い情報を集める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7" name="正方形/長方形 126">
            <a:extLst>
              <a:ext uri="{FF2B5EF4-FFF2-40B4-BE49-F238E27FC236}">
                <a16:creationId xmlns:a16="http://schemas.microsoft.com/office/drawing/2014/main" id="{93630573-5BE7-F54F-954C-B4B652B59863}"/>
              </a:ext>
            </a:extLst>
          </p:cNvPr>
          <p:cNvSpPr/>
          <p:nvPr/>
        </p:nvSpPr>
        <p:spPr>
          <a:xfrm>
            <a:off x="9761705" y="1370906"/>
            <a:ext cx="1385266" cy="468000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情報を総合的に整理する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8" name="正方形/長方形 126">
            <a:extLst>
              <a:ext uri="{FF2B5EF4-FFF2-40B4-BE49-F238E27FC236}">
                <a16:creationId xmlns:a16="http://schemas.microsoft.com/office/drawing/2014/main" id="{61852300-0A94-3F46-A014-00E682CDDD15}"/>
              </a:ext>
            </a:extLst>
          </p:cNvPr>
          <p:cNvSpPr/>
          <p:nvPr/>
        </p:nvSpPr>
        <p:spPr>
          <a:xfrm>
            <a:off x="3052853" y="4694604"/>
            <a:ext cx="1553964" cy="579671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Web scraping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4587DE3-35EC-0647-BD83-507D7E4AEE71}"/>
              </a:ext>
            </a:extLst>
          </p:cNvPr>
          <p:cNvCxnSpPr/>
          <p:nvPr/>
        </p:nvCxnSpPr>
        <p:spPr>
          <a:xfrm>
            <a:off x="104527" y="4497705"/>
            <a:ext cx="1147776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正方形/長方形 126">
            <a:extLst>
              <a:ext uri="{FF2B5EF4-FFF2-40B4-BE49-F238E27FC236}">
                <a16:creationId xmlns:a16="http://schemas.microsoft.com/office/drawing/2014/main" id="{EF213012-C4AD-C84E-AC66-EEBAB67CE1F1}"/>
              </a:ext>
            </a:extLst>
          </p:cNvPr>
          <p:cNvSpPr/>
          <p:nvPr/>
        </p:nvSpPr>
        <p:spPr>
          <a:xfrm>
            <a:off x="6506865" y="4126799"/>
            <a:ext cx="1553964" cy="636213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英語口コミ変換ライブラリ連携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0" name="正方形/長方形 126">
            <a:extLst>
              <a:ext uri="{FF2B5EF4-FFF2-40B4-BE49-F238E27FC236}">
                <a16:creationId xmlns:a16="http://schemas.microsoft.com/office/drawing/2014/main" id="{7D06E219-D553-F747-AA41-A30DA3FD7444}"/>
              </a:ext>
            </a:extLst>
          </p:cNvPr>
          <p:cNvSpPr/>
          <p:nvPr/>
        </p:nvSpPr>
        <p:spPr>
          <a:xfrm>
            <a:off x="3052853" y="3729186"/>
            <a:ext cx="1553964" cy="623071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テキストデータファイル作成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1" name="正方形/長方形 126">
            <a:extLst>
              <a:ext uri="{FF2B5EF4-FFF2-40B4-BE49-F238E27FC236}">
                <a16:creationId xmlns:a16="http://schemas.microsoft.com/office/drawing/2014/main" id="{18A1252E-ED03-824B-B4FD-27CB3D85889A}"/>
              </a:ext>
            </a:extLst>
          </p:cNvPr>
          <p:cNvSpPr/>
          <p:nvPr/>
        </p:nvSpPr>
        <p:spPr>
          <a:xfrm>
            <a:off x="8114389" y="4126800"/>
            <a:ext cx="1553964" cy="636213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ポジティブ・ネガティブ ワード表示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BC49F77-31A9-1D4A-A1F0-5075A8DE75B9}"/>
              </a:ext>
            </a:extLst>
          </p:cNvPr>
          <p:cNvCxnSpPr/>
          <p:nvPr/>
        </p:nvCxnSpPr>
        <p:spPr>
          <a:xfrm>
            <a:off x="77050" y="5529262"/>
            <a:ext cx="1147776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ホームベース 113">
            <a:extLst>
              <a:ext uri="{FF2B5EF4-FFF2-40B4-BE49-F238E27FC236}">
                <a16:creationId xmlns:a16="http://schemas.microsoft.com/office/drawing/2014/main" id="{CCF0614C-EAA5-F04B-BE0D-B0ABD134256A}"/>
              </a:ext>
            </a:extLst>
          </p:cNvPr>
          <p:cNvSpPr/>
          <p:nvPr/>
        </p:nvSpPr>
        <p:spPr>
          <a:xfrm>
            <a:off x="77050" y="5695634"/>
            <a:ext cx="1104900" cy="681461"/>
          </a:xfrm>
          <a:prstGeom prst="homePlate">
            <a:avLst>
              <a:gd name="adj" fmla="val 0"/>
            </a:avLst>
          </a:prstGeom>
          <a:solidFill>
            <a:srgbClr val="1D6295"/>
          </a:solidFill>
          <a:ln>
            <a:solidFill>
              <a:srgbClr val="1D6295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0" tIns="62164" rIns="0" bIns="62164" anchor="ctr"/>
          <a:lstStyle/>
          <a:p>
            <a:pPr algn="ctr" defTabSz="1479356" eaLnBrk="0" fontAlgn="base" hangingPunct="0">
              <a:spcAft>
                <a:spcPct val="0"/>
              </a:spcAft>
            </a:pPr>
            <a:r>
              <a:rPr lang="en-US" altLang="ja-JP" sz="1200" dirty="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SPRINT</a:t>
            </a:r>
            <a:r>
              <a:rPr lang="ja-JP" altLang="en-US" sz="120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 </a:t>
            </a:r>
            <a:r>
              <a:rPr lang="en-US" altLang="ja-JP" sz="1200" dirty="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3</a:t>
            </a:r>
            <a:endParaRPr lang="ja-JP" altLang="en-US" sz="1200">
              <a:solidFill>
                <a:prstClr val="white"/>
              </a:solidFill>
              <a:latin typeface="Meiryo UI" panose="020B0604030504040204" pitchFamily="50" charset="-128"/>
              <a:ea typeface="Meiryo UI" panose="020B0604030504040204" pitchFamily="50" charset="-128"/>
              <a:cs typeface="Segoe UI Semibold" panose="020B0702040204020203" pitchFamily="34" charset="0"/>
            </a:endParaRPr>
          </a:p>
        </p:txBody>
      </p:sp>
      <p:sp>
        <p:nvSpPr>
          <p:cNvPr id="64" name="正方形/長方形 126">
            <a:extLst>
              <a:ext uri="{FF2B5EF4-FFF2-40B4-BE49-F238E27FC236}">
                <a16:creationId xmlns:a16="http://schemas.microsoft.com/office/drawing/2014/main" id="{9A80563E-3DD1-AC48-8BEB-408B6B7552D4}"/>
              </a:ext>
            </a:extLst>
          </p:cNvPr>
          <p:cNvSpPr/>
          <p:nvPr/>
        </p:nvSpPr>
        <p:spPr>
          <a:xfrm>
            <a:off x="8154583" y="5747752"/>
            <a:ext cx="1553964" cy="636213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ポジティブ・ネガティブワードのグルーピング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5" name="正方形/長方形 126">
            <a:extLst>
              <a:ext uri="{FF2B5EF4-FFF2-40B4-BE49-F238E27FC236}">
                <a16:creationId xmlns:a16="http://schemas.microsoft.com/office/drawing/2014/main" id="{EBF20C99-C329-884C-A636-DE8295F500D2}"/>
              </a:ext>
            </a:extLst>
          </p:cNvPr>
          <p:cNvSpPr/>
          <p:nvPr/>
        </p:nvSpPr>
        <p:spPr>
          <a:xfrm>
            <a:off x="1312895" y="5714201"/>
            <a:ext cx="1553964" cy="662894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サイト上に検索ページ作る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7" name="正方形/長方形 126">
            <a:extLst>
              <a:ext uri="{FF2B5EF4-FFF2-40B4-BE49-F238E27FC236}">
                <a16:creationId xmlns:a16="http://schemas.microsoft.com/office/drawing/2014/main" id="{EBEB88F1-3BBE-FA42-B8BA-12D7DF36F53C}"/>
              </a:ext>
            </a:extLst>
          </p:cNvPr>
          <p:cNvSpPr/>
          <p:nvPr/>
        </p:nvSpPr>
        <p:spPr>
          <a:xfrm>
            <a:off x="10028329" y="5646567"/>
            <a:ext cx="1553964" cy="74700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BI</a:t>
            </a:r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ツール上に表示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9" name="ホームベース 39">
            <a:extLst>
              <a:ext uri="{FF2B5EF4-FFF2-40B4-BE49-F238E27FC236}">
                <a16:creationId xmlns:a16="http://schemas.microsoft.com/office/drawing/2014/main" id="{E22173E8-E673-734E-866F-03E0AEB03157}"/>
              </a:ext>
            </a:extLst>
          </p:cNvPr>
          <p:cNvSpPr/>
          <p:nvPr/>
        </p:nvSpPr>
        <p:spPr>
          <a:xfrm>
            <a:off x="80860" y="2790916"/>
            <a:ext cx="1111775" cy="583200"/>
          </a:xfrm>
          <a:prstGeom prst="homePlate">
            <a:avLst>
              <a:gd name="adj" fmla="val 0"/>
            </a:avLst>
          </a:prstGeom>
          <a:solidFill>
            <a:srgbClr val="1D6295"/>
          </a:solidFill>
          <a:ln>
            <a:solidFill>
              <a:srgbClr val="1D6295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0" tIns="62164" rIns="0" bIns="62164" anchor="ctr"/>
          <a:lstStyle/>
          <a:p>
            <a:pPr algn="ctr" defTabSz="1479356" eaLnBrk="0" fontAlgn="base" hangingPunct="0">
              <a:spcBef>
                <a:spcPts val="816"/>
              </a:spcBef>
              <a:spcAft>
                <a:spcPct val="0"/>
              </a:spcAft>
            </a:pPr>
            <a:r>
              <a:rPr lang="en-US" altLang="ja-JP" sz="1200" dirty="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SPRINT</a:t>
            </a:r>
            <a:r>
              <a:rPr lang="ja-JP" altLang="en-US" sz="120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 </a:t>
            </a:r>
            <a:r>
              <a:rPr lang="en-US" altLang="ja-JP" sz="1200" dirty="0">
                <a:solidFill>
                  <a:prstClr val="white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Segoe UI Semibold" panose="020B0702040204020203" pitchFamily="34" charset="0"/>
              </a:rPr>
              <a:t>0</a:t>
            </a:r>
            <a:endParaRPr lang="ja-JP" altLang="en-US" sz="1200">
              <a:solidFill>
                <a:prstClr val="white"/>
              </a:solidFill>
              <a:latin typeface="Meiryo UI" panose="020B0604030504040204" pitchFamily="50" charset="-128"/>
              <a:ea typeface="Meiryo UI" panose="020B0604030504040204" pitchFamily="50" charset="-128"/>
              <a:cs typeface="Segoe UI Semibold" panose="020B0702040204020203" pitchFamily="34" charset="0"/>
            </a:endParaRPr>
          </a:p>
        </p:txBody>
      </p:sp>
      <p:sp>
        <p:nvSpPr>
          <p:cNvPr id="30" name="正方形/長方形 126">
            <a:extLst>
              <a:ext uri="{FF2B5EF4-FFF2-40B4-BE49-F238E27FC236}">
                <a16:creationId xmlns:a16="http://schemas.microsoft.com/office/drawing/2014/main" id="{8C2E9AA7-EAC6-8246-BDA6-7F0C28839C8F}"/>
              </a:ext>
            </a:extLst>
          </p:cNvPr>
          <p:cNvSpPr/>
          <p:nvPr/>
        </p:nvSpPr>
        <p:spPr>
          <a:xfrm>
            <a:off x="3052853" y="2794026"/>
            <a:ext cx="6624476" cy="636213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開発環境や利用ルールの整備／必要な技術知識の習得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D702C3F-D695-4044-8A2D-04A7B204F7F7}"/>
              </a:ext>
            </a:extLst>
          </p:cNvPr>
          <p:cNvCxnSpPr/>
          <p:nvPr/>
        </p:nvCxnSpPr>
        <p:spPr>
          <a:xfrm>
            <a:off x="108337" y="3575685"/>
            <a:ext cx="1147776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6375EA9-2B79-694B-9394-C57E145B2C87}"/>
              </a:ext>
            </a:extLst>
          </p:cNvPr>
          <p:cNvSpPr txBox="1"/>
          <p:nvPr/>
        </p:nvSpPr>
        <p:spPr>
          <a:xfrm>
            <a:off x="1312895" y="2883012"/>
            <a:ext cx="1238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-6/28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A52A166-A852-EF4F-8268-94E1BB67BE0A}"/>
              </a:ext>
            </a:extLst>
          </p:cNvPr>
          <p:cNvSpPr txBox="1"/>
          <p:nvPr/>
        </p:nvSpPr>
        <p:spPr>
          <a:xfrm>
            <a:off x="1312895" y="3760624"/>
            <a:ext cx="1238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-7/12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1DCAD14-B103-4B40-82F4-2C044379BFD9}"/>
              </a:ext>
            </a:extLst>
          </p:cNvPr>
          <p:cNvSpPr txBox="1"/>
          <p:nvPr/>
        </p:nvSpPr>
        <p:spPr>
          <a:xfrm>
            <a:off x="1312895" y="4750561"/>
            <a:ext cx="1238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-7/26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7DFF11-0DA1-5640-8646-7719094C7828}"/>
              </a:ext>
            </a:extLst>
          </p:cNvPr>
          <p:cNvSpPr txBox="1"/>
          <p:nvPr/>
        </p:nvSpPr>
        <p:spPr>
          <a:xfrm>
            <a:off x="1308158" y="6377095"/>
            <a:ext cx="1238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-8/9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2B6E4C-9E40-E541-A22F-6A99A2A22B54}"/>
              </a:ext>
            </a:extLst>
          </p:cNvPr>
          <p:cNvSpPr/>
          <p:nvPr/>
        </p:nvSpPr>
        <p:spPr>
          <a:xfrm>
            <a:off x="4820107" y="3794175"/>
            <a:ext cx="4941597" cy="137284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0" name="正方形/長方形 126">
            <a:extLst>
              <a:ext uri="{FF2B5EF4-FFF2-40B4-BE49-F238E27FC236}">
                <a16:creationId xmlns:a16="http://schemas.microsoft.com/office/drawing/2014/main" id="{802CD580-9D19-5A4E-8CBE-B82BCB719653}"/>
              </a:ext>
            </a:extLst>
          </p:cNvPr>
          <p:cNvSpPr/>
          <p:nvPr/>
        </p:nvSpPr>
        <p:spPr>
          <a:xfrm>
            <a:off x="4895243" y="4140866"/>
            <a:ext cx="1553964" cy="636213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Sentiment Analytic</a:t>
            </a:r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Library</a:t>
            </a:r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連携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AE1F013-833B-EF49-92C2-6E58CD388964}"/>
              </a:ext>
            </a:extLst>
          </p:cNvPr>
          <p:cNvCxnSpPr>
            <a:cxnSpLocks/>
          </p:cNvCxnSpPr>
          <p:nvPr/>
        </p:nvCxnSpPr>
        <p:spPr>
          <a:xfrm>
            <a:off x="8940358" y="4832291"/>
            <a:ext cx="0" cy="915461"/>
          </a:xfrm>
          <a:prstGeom prst="straightConnector1">
            <a:avLst/>
          </a:prstGeom>
          <a:ln w="698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Callout 8">
            <a:extLst>
              <a:ext uri="{FF2B5EF4-FFF2-40B4-BE49-F238E27FC236}">
                <a16:creationId xmlns:a16="http://schemas.microsoft.com/office/drawing/2014/main" id="{E9F2BBB0-DCAD-2E4B-B515-041F4662BB79}"/>
              </a:ext>
            </a:extLst>
          </p:cNvPr>
          <p:cNvSpPr/>
          <p:nvPr/>
        </p:nvSpPr>
        <p:spPr>
          <a:xfrm>
            <a:off x="9930632" y="2405732"/>
            <a:ext cx="2261368" cy="2371348"/>
          </a:xfrm>
          <a:prstGeom prst="wedgeEllipseCallout">
            <a:avLst>
              <a:gd name="adj1" fmla="val -59147"/>
              <a:gd name="adj2" fmla="val 1680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ボトルネックが共通のエラー</a:t>
            </a:r>
            <a:endParaRPr lang="en-US" altLang="ja-JP" dirty="0"/>
          </a:p>
          <a:p>
            <a:pPr algn="ctr"/>
            <a:r>
              <a:rPr lang="en-US" altLang="ja-JP" dirty="0"/>
              <a:t>Module Not Found</a:t>
            </a:r>
          </a:p>
          <a:p>
            <a:pPr algn="ctr"/>
            <a:r>
              <a:rPr lang="en-US" dirty="0"/>
              <a:t>By 7/19</a:t>
            </a:r>
          </a:p>
        </p:txBody>
      </p:sp>
    </p:spTree>
    <p:extLst>
      <p:ext uri="{BB962C8B-B14F-4D97-AF65-F5344CB8AC3E}">
        <p14:creationId xmlns:p14="http://schemas.microsoft.com/office/powerpoint/2010/main" val="4230880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CF500-4CDC-7040-A07E-479736A34D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プロダクトバックログ：</a:t>
            </a:r>
            <a:r>
              <a:rPr lang="en-US" altLang="ja-JP" dirty="0"/>
              <a:t>SPRINT</a:t>
            </a:r>
            <a:r>
              <a:rPr lang="ja-JP" altLang="en-US"/>
              <a:t>１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4E345D3-C25C-2849-A464-03F989A723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888743"/>
              </p:ext>
            </p:extLst>
          </p:nvPr>
        </p:nvGraphicFramePr>
        <p:xfrm>
          <a:off x="182439" y="719667"/>
          <a:ext cx="11639448" cy="59844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475">
                  <a:extLst>
                    <a:ext uri="{9D8B030D-6E8A-4147-A177-3AD203B41FA5}">
                      <a16:colId xmlns:a16="http://schemas.microsoft.com/office/drawing/2014/main" val="1596899268"/>
                    </a:ext>
                  </a:extLst>
                </a:gridCol>
                <a:gridCol w="2432957">
                  <a:extLst>
                    <a:ext uri="{9D8B030D-6E8A-4147-A177-3AD203B41FA5}">
                      <a16:colId xmlns:a16="http://schemas.microsoft.com/office/drawing/2014/main" val="147284807"/>
                    </a:ext>
                  </a:extLst>
                </a:gridCol>
                <a:gridCol w="3216729">
                  <a:extLst>
                    <a:ext uri="{9D8B030D-6E8A-4147-A177-3AD203B41FA5}">
                      <a16:colId xmlns:a16="http://schemas.microsoft.com/office/drawing/2014/main" val="3363513418"/>
                    </a:ext>
                  </a:extLst>
                </a:gridCol>
                <a:gridCol w="4735287">
                  <a:extLst>
                    <a:ext uri="{9D8B030D-6E8A-4147-A177-3AD203B41FA5}">
                      <a16:colId xmlns:a16="http://schemas.microsoft.com/office/drawing/2014/main" val="2384958226"/>
                    </a:ext>
                  </a:extLst>
                </a:gridCol>
              </a:tblGrid>
              <a:tr h="483721"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優先順位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概要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ユーザーストーリー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受け入れ基準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9050681"/>
                  </a:ext>
                </a:extLst>
              </a:tr>
              <a:tr h="12544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テキストデータを取り込む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“</a:t>
                      </a:r>
                      <a:r>
                        <a:rPr lang="en-US" altLang="ja-JP" dirty="0"/>
                        <a:t>Text Pull</a:t>
                      </a:r>
                      <a:r>
                        <a:rPr lang="ja-JP" altLang="en-US"/>
                        <a:t>”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セレクトした口コミの分析をしたい。そのため、テキストデータを処理する。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ファイルパス上に存在するテストデータ</a:t>
                      </a:r>
                      <a:r>
                        <a:rPr lang="en-US" altLang="ja-JP" dirty="0"/>
                        <a:t>(.txt)</a:t>
                      </a:r>
                      <a:r>
                        <a:rPr lang="ja-JP" altLang="en-US"/>
                        <a:t>を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・正常にオープンできること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・正常にリードできること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・形態素分析を実行していること</a:t>
                      </a:r>
                      <a:endParaRPr lang="en-US" altLang="ja-JP" dirty="0"/>
                    </a:p>
                    <a:p>
                      <a:pPr algn="ctr"/>
                      <a:endParaRPr lang="en-US" altLang="ja-JP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9557845"/>
                  </a:ext>
                </a:extLst>
              </a:tr>
              <a:tr h="12544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２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評判分析ライブラリの連携</a:t>
                      </a:r>
                      <a:endParaRPr lang="en-US" altLang="ja-JP" dirty="0"/>
                    </a:p>
                    <a:p>
                      <a:pPr algn="ctr"/>
                      <a:r>
                        <a:rPr lang="en-US" dirty="0"/>
                        <a:t>“SA Lib”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形態素分析したデータを評判（良い</a:t>
                      </a:r>
                      <a:r>
                        <a:rPr lang="en-US" altLang="ja-JP" dirty="0"/>
                        <a:t>or</a:t>
                      </a:r>
                      <a:r>
                        <a:rPr lang="ja-JP" altLang="en-US"/>
                        <a:t>悪い評判に分類）を確認したい。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テストデータ（</a:t>
                      </a:r>
                      <a:r>
                        <a:rPr lang="en-US" altLang="ja-JP" dirty="0"/>
                        <a:t>.txt)</a:t>
                      </a:r>
                      <a:r>
                        <a:rPr lang="ja-JP" altLang="en-US"/>
                        <a:t>を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・良い情報（</a:t>
                      </a:r>
                      <a:r>
                        <a:rPr lang="en-US" altLang="ja-JP" dirty="0"/>
                        <a:t>Good</a:t>
                      </a:r>
                      <a:r>
                        <a:rPr lang="ja-JP" altLang="en-US"/>
                        <a:t>など）を表示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・悪い情報（</a:t>
                      </a:r>
                      <a:r>
                        <a:rPr lang="en-US" altLang="ja-JP" dirty="0"/>
                        <a:t>Unclean</a:t>
                      </a:r>
                      <a:r>
                        <a:rPr lang="ja-JP" altLang="en-US"/>
                        <a:t>など）を表示</a:t>
                      </a:r>
                      <a:endParaRPr lang="en-US" altLang="ja-JP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3252697"/>
                  </a:ext>
                </a:extLst>
              </a:tr>
              <a:tr h="12544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３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英語口コミ変換ライブラリ連携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“</a:t>
                      </a:r>
                      <a:r>
                        <a:rPr lang="en-US" altLang="ja-JP" dirty="0"/>
                        <a:t>OR Lib”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口コミ（</a:t>
                      </a:r>
                      <a:r>
                        <a:rPr lang="en-US" altLang="ja-JP" dirty="0"/>
                        <a:t>Online Review</a:t>
                      </a:r>
                      <a:r>
                        <a:rPr lang="ja-JP" altLang="en-US"/>
                        <a:t>）における評価する表現を確認したい。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テストデータ（</a:t>
                      </a:r>
                      <a:r>
                        <a:rPr lang="en-US" altLang="ja-JP" dirty="0"/>
                        <a:t>.txt</a:t>
                      </a:r>
                      <a:r>
                        <a:rPr lang="ja-JP" altLang="en-US"/>
                        <a:t>）を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・良い口コミ（</a:t>
                      </a:r>
                      <a:r>
                        <a:rPr kumimoji="1"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 could feel the love</a:t>
                      </a:r>
                      <a:r>
                        <a:rPr kumimoji="1" lang="ja-JP" altLang="en-US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など）を表示</a:t>
                      </a:r>
                      <a:endParaRPr kumimoji="1" lang="en-US" altLang="ja-JP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kumimoji="1" lang="ja-JP" altLang="en-US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・悪い口コミ（）を表示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084125"/>
                  </a:ext>
                </a:extLst>
              </a:tr>
              <a:tr h="12544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４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ポジティブ・ネガティブワード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“</a:t>
                      </a:r>
                      <a:r>
                        <a:rPr lang="en-US" altLang="ja-JP" dirty="0" err="1"/>
                        <a:t>PstNgt_Grp</a:t>
                      </a:r>
                      <a:r>
                        <a:rPr lang="en-US" altLang="ja-JP" dirty="0"/>
                        <a:t>”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ポジティブ・ネガティブな表現をまとめて表示する。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/>
                        <a:t>テストデータ（</a:t>
                      </a:r>
                      <a:r>
                        <a:rPr lang="en-US" altLang="ja-JP" dirty="0"/>
                        <a:t>.txt</a:t>
                      </a:r>
                      <a:r>
                        <a:rPr lang="ja-JP" altLang="en-US"/>
                        <a:t>）を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・ポジティブな表現をまとめる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・ネガティブな表現をまとめる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469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3754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CF500-4CDC-7040-A07E-479736A34D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プロダクトバックログ：</a:t>
            </a:r>
            <a:r>
              <a:rPr lang="en-US" altLang="ja-JP" dirty="0"/>
              <a:t>SPRINT</a:t>
            </a:r>
            <a:r>
              <a:rPr lang="ja-JP" altLang="en-US"/>
              <a:t>２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4E345D3-C25C-2849-A464-03F989A723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0067667"/>
              </p:ext>
            </p:extLst>
          </p:nvPr>
        </p:nvGraphicFramePr>
        <p:xfrm>
          <a:off x="182439" y="719667"/>
          <a:ext cx="11639448" cy="551189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54475">
                  <a:extLst>
                    <a:ext uri="{9D8B030D-6E8A-4147-A177-3AD203B41FA5}">
                      <a16:colId xmlns:a16="http://schemas.microsoft.com/office/drawing/2014/main" val="1596899268"/>
                    </a:ext>
                  </a:extLst>
                </a:gridCol>
                <a:gridCol w="2432957">
                  <a:extLst>
                    <a:ext uri="{9D8B030D-6E8A-4147-A177-3AD203B41FA5}">
                      <a16:colId xmlns:a16="http://schemas.microsoft.com/office/drawing/2014/main" val="147284807"/>
                    </a:ext>
                  </a:extLst>
                </a:gridCol>
                <a:gridCol w="3216729">
                  <a:extLst>
                    <a:ext uri="{9D8B030D-6E8A-4147-A177-3AD203B41FA5}">
                      <a16:colId xmlns:a16="http://schemas.microsoft.com/office/drawing/2014/main" val="3363513418"/>
                    </a:ext>
                  </a:extLst>
                </a:gridCol>
                <a:gridCol w="4735287">
                  <a:extLst>
                    <a:ext uri="{9D8B030D-6E8A-4147-A177-3AD203B41FA5}">
                      <a16:colId xmlns:a16="http://schemas.microsoft.com/office/drawing/2014/main" val="2384958226"/>
                    </a:ext>
                  </a:extLst>
                </a:gridCol>
              </a:tblGrid>
              <a:tr h="483721"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優先順位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概要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ユーザーストーリー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受け入れ基準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9050681"/>
                  </a:ext>
                </a:extLst>
              </a:tr>
              <a:tr h="5476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/>
                        <a:t>URL</a:t>
                      </a:r>
                      <a:r>
                        <a:rPr lang="ja-JP" altLang="en-US"/>
                        <a:t>からデータをスクレイピング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“</a:t>
                      </a:r>
                      <a:r>
                        <a:rPr lang="en-US" altLang="ja-JP" dirty="0" err="1"/>
                        <a:t>ScrapingReview</a:t>
                      </a:r>
                      <a:r>
                        <a:rPr lang="ja-JP" altLang="en-US"/>
                        <a:t>”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セレクトした口コミの分析をしたい。そのため、テキストデータを処理する。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ファイルパス上に存在するテストデータ</a:t>
                      </a:r>
                      <a:r>
                        <a:rPr lang="en-US" altLang="ja-JP" dirty="0"/>
                        <a:t>(.txt)</a:t>
                      </a:r>
                      <a:r>
                        <a:rPr lang="ja-JP" altLang="en-US"/>
                        <a:t>を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・正常にオープンできること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・正常にリードできること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・形態素分析を実行していること</a:t>
                      </a:r>
                      <a:endParaRPr lang="en-US" altLang="ja-JP" dirty="0"/>
                    </a:p>
                    <a:p>
                      <a:pPr algn="ctr"/>
                      <a:endParaRPr lang="en-US" altLang="ja-JP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9557845"/>
                  </a:ext>
                </a:extLst>
              </a:tr>
              <a:tr h="12544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評判分析ライブラリの連携</a:t>
                      </a:r>
                      <a:endParaRPr lang="en-US" altLang="ja-JP" dirty="0"/>
                    </a:p>
                    <a:p>
                      <a:pPr algn="ctr"/>
                      <a:r>
                        <a:rPr lang="en-US" dirty="0"/>
                        <a:t>“SA Lib”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形態素分析したデータを評判（良い</a:t>
                      </a:r>
                      <a:r>
                        <a:rPr lang="en-US" altLang="ja-JP" dirty="0"/>
                        <a:t>or</a:t>
                      </a:r>
                      <a:r>
                        <a:rPr lang="ja-JP" altLang="en-US"/>
                        <a:t>悪い評判に分類）を確認したい。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テストデータ（</a:t>
                      </a:r>
                      <a:r>
                        <a:rPr lang="en-US" altLang="ja-JP" dirty="0"/>
                        <a:t>.txt)</a:t>
                      </a:r>
                      <a:r>
                        <a:rPr lang="ja-JP" altLang="en-US"/>
                        <a:t>を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・良い情報（</a:t>
                      </a:r>
                      <a:r>
                        <a:rPr lang="en-US" altLang="ja-JP" dirty="0"/>
                        <a:t>Good</a:t>
                      </a:r>
                      <a:r>
                        <a:rPr lang="ja-JP" altLang="en-US"/>
                        <a:t>など）を表示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・悪い情報（</a:t>
                      </a:r>
                      <a:r>
                        <a:rPr lang="en-US" altLang="ja-JP" dirty="0"/>
                        <a:t>Unclean</a:t>
                      </a:r>
                      <a:r>
                        <a:rPr lang="ja-JP" altLang="en-US"/>
                        <a:t>など）を表示</a:t>
                      </a:r>
                      <a:endParaRPr lang="en-US" altLang="ja-JP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3252697"/>
                  </a:ext>
                </a:extLst>
              </a:tr>
              <a:tr h="78191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３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/>
                        <a:t>英語口コミ変換ライブラリ連携</a:t>
                      </a:r>
                      <a:endParaRPr lang="en-US" altLang="ja-JP" sz="1400" dirty="0"/>
                    </a:p>
                    <a:p>
                      <a:pPr algn="ctr"/>
                      <a:r>
                        <a:rPr lang="ja-JP" altLang="en-US" sz="1400"/>
                        <a:t>“</a:t>
                      </a:r>
                      <a:r>
                        <a:rPr lang="en-US" altLang="ja-JP" sz="1400" dirty="0"/>
                        <a:t>OR Lib”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/>
                        <a:t>口コミ（</a:t>
                      </a:r>
                      <a:r>
                        <a:rPr lang="en-US" altLang="ja-JP" sz="1400" dirty="0"/>
                        <a:t>Online Review</a:t>
                      </a:r>
                      <a:r>
                        <a:rPr lang="ja-JP" altLang="en-US" sz="1400"/>
                        <a:t>）における評価する表現を確認したい。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/>
                        <a:t>テストデータ（</a:t>
                      </a:r>
                      <a:r>
                        <a:rPr lang="en-US" altLang="ja-JP" sz="1400" dirty="0"/>
                        <a:t>.txt</a:t>
                      </a:r>
                      <a:r>
                        <a:rPr lang="ja-JP" altLang="en-US" sz="1400"/>
                        <a:t>）を</a:t>
                      </a:r>
                      <a:endParaRPr lang="en-US" altLang="ja-JP" sz="1400" dirty="0"/>
                    </a:p>
                    <a:p>
                      <a:pPr algn="ctr"/>
                      <a:r>
                        <a:rPr lang="ja-JP" altLang="en-US" sz="1400"/>
                        <a:t>・良い口コミ（</a:t>
                      </a:r>
                      <a:r>
                        <a:rPr kumimoji="1" lang="en-US" sz="1400" kern="1200" dirty="0">
                          <a:effectLst/>
                        </a:rPr>
                        <a:t>we could feel the love</a:t>
                      </a:r>
                      <a:r>
                        <a:rPr kumimoji="1" lang="ja-JP" altLang="en-US" sz="1400" kern="1200">
                          <a:effectLst/>
                        </a:rPr>
                        <a:t>など）を表示</a:t>
                      </a:r>
                      <a:endParaRPr kumimoji="1" lang="en-US" altLang="ja-JP" sz="1400" kern="1200" dirty="0">
                        <a:effectLst/>
                      </a:endParaRPr>
                    </a:p>
                    <a:p>
                      <a:pPr algn="ctr"/>
                      <a:r>
                        <a:rPr kumimoji="1" lang="ja-JP" altLang="en-US" sz="1400" kern="1200">
                          <a:effectLst/>
                        </a:rPr>
                        <a:t>・悪い口コミ（</a:t>
                      </a:r>
                      <a:r>
                        <a:rPr kumimoji="1" lang="en-US" altLang="ja-JP" sz="1400" kern="1200" dirty="0">
                          <a:effectLst/>
                        </a:rPr>
                        <a:t>Trouble</a:t>
                      </a:r>
                      <a:r>
                        <a:rPr kumimoji="1" lang="ja-JP" altLang="en-US" sz="1400" kern="1200">
                          <a:effectLst/>
                        </a:rPr>
                        <a:t>）を表示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084125"/>
                  </a:ext>
                </a:extLst>
              </a:tr>
              <a:tr h="12544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ポジティブ・ネガティブワード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“</a:t>
                      </a:r>
                      <a:r>
                        <a:rPr lang="en-US" altLang="ja-JP" dirty="0" err="1"/>
                        <a:t>PstNgt_Grp</a:t>
                      </a:r>
                      <a:r>
                        <a:rPr lang="en-US" altLang="ja-JP" dirty="0"/>
                        <a:t>”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ポジティブ・ネガティブな表現をまとめて表示する。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/>
                        <a:t>テストデータ（</a:t>
                      </a:r>
                      <a:r>
                        <a:rPr lang="en-US" altLang="ja-JP" dirty="0"/>
                        <a:t>.txt</a:t>
                      </a:r>
                      <a:r>
                        <a:rPr lang="ja-JP" altLang="en-US"/>
                        <a:t>）を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・ポジティブな表現をまとめる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・ネガティブな表現をまとめる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3469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5103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64DD2-3053-CB42-B148-A6F25638A5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Layout(Sprint2)</a:t>
            </a:r>
          </a:p>
        </p:txBody>
      </p:sp>
      <p:sp>
        <p:nvSpPr>
          <p:cNvPr id="3" name="正方形/長方形 126">
            <a:extLst>
              <a:ext uri="{FF2B5EF4-FFF2-40B4-BE49-F238E27FC236}">
                <a16:creationId xmlns:a16="http://schemas.microsoft.com/office/drawing/2014/main" id="{9DC3B92D-7D46-B049-BF77-7066A7874A89}"/>
              </a:ext>
            </a:extLst>
          </p:cNvPr>
          <p:cNvSpPr/>
          <p:nvPr/>
        </p:nvSpPr>
        <p:spPr>
          <a:xfrm>
            <a:off x="3729086" y="1043081"/>
            <a:ext cx="2147813" cy="1153886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Scraping.</a:t>
            </a:r>
            <a:r>
              <a:rPr lang="ja-JP" altLang="en-US" sz="1200" b="1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py</a:t>
            </a:r>
            <a:endParaRPr lang="en-US" altLang="ja-JP" sz="1200" b="1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-Web scraping</a:t>
            </a:r>
          </a:p>
          <a:p>
            <a:pPr algn="ctr"/>
            <a:r>
              <a:rPr lang="en-US" altLang="ja-JP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- HTML</a:t>
            </a:r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からテキスト抽出</a:t>
            </a:r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正方形/長方形 126">
            <a:extLst>
              <a:ext uri="{FF2B5EF4-FFF2-40B4-BE49-F238E27FC236}">
                <a16:creationId xmlns:a16="http://schemas.microsoft.com/office/drawing/2014/main" id="{46F86B1E-27CB-1346-AB00-4FBC710ADDE6}"/>
              </a:ext>
            </a:extLst>
          </p:cNvPr>
          <p:cNvSpPr/>
          <p:nvPr/>
        </p:nvSpPr>
        <p:spPr>
          <a:xfrm>
            <a:off x="3641497" y="5290458"/>
            <a:ext cx="2147812" cy="1001485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b="1" dirty="0" err="1">
                <a:solidFill>
                  <a:schemeClr val="tx1"/>
                </a:solidFill>
              </a:rPr>
              <a:t>PstNgt_Grp</a:t>
            </a:r>
            <a:r>
              <a:rPr lang="ja-JP" altLang="en-US" sz="1200" b="1">
                <a:solidFill>
                  <a:schemeClr val="tx1"/>
                </a:solidFill>
              </a:rPr>
              <a:t>　</a:t>
            </a:r>
            <a:r>
              <a:rPr lang="en-US" altLang="ja-JP" sz="1200" b="1" dirty="0">
                <a:solidFill>
                  <a:schemeClr val="tx1"/>
                </a:solidFill>
              </a:rPr>
              <a:t>.</a:t>
            </a:r>
            <a:r>
              <a:rPr lang="en-US" altLang="ja-JP" sz="1200" b="1" dirty="0" err="1">
                <a:solidFill>
                  <a:schemeClr val="tx1"/>
                </a:solidFill>
              </a:rPr>
              <a:t>py</a:t>
            </a:r>
            <a:endParaRPr lang="en-US" altLang="ja-JP" sz="1200" b="1" dirty="0">
              <a:solidFill>
                <a:schemeClr val="tx1"/>
              </a:solidFill>
            </a:endParaRPr>
          </a:p>
          <a:p>
            <a:pPr algn="ctr"/>
            <a:endParaRPr lang="en-US" altLang="ja-JP" sz="1200" b="1" dirty="0">
              <a:solidFill>
                <a:schemeClr val="tx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ja-JP" altLang="en-US"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ポジティブ・ネガティブ </a:t>
            </a:r>
            <a:endParaRPr lang="en-US" altLang="ja-JP" sz="1200" dirty="0">
              <a:solidFill>
                <a:schemeClr val="tx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ja-JP" altLang="en-US"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ワード表示</a:t>
            </a:r>
            <a:endParaRPr lang="en-US" altLang="ja-JP" sz="1200" dirty="0">
              <a:solidFill>
                <a:schemeClr val="tx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正方形/長方形 126">
            <a:extLst>
              <a:ext uri="{FF2B5EF4-FFF2-40B4-BE49-F238E27FC236}">
                <a16:creationId xmlns:a16="http://schemas.microsoft.com/office/drawing/2014/main" id="{7146EE8C-8E19-6D49-899C-C25210D174CE}"/>
              </a:ext>
            </a:extLst>
          </p:cNvPr>
          <p:cNvSpPr/>
          <p:nvPr/>
        </p:nvSpPr>
        <p:spPr>
          <a:xfrm>
            <a:off x="3671708" y="3223223"/>
            <a:ext cx="2147813" cy="1097355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SA_Lib</a:t>
            </a:r>
            <a:r>
              <a:rPr lang="ja-JP" altLang="en-US" sz="1200" b="1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.</a:t>
            </a:r>
            <a:r>
              <a:rPr lang="en-US" altLang="ja-JP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py</a:t>
            </a:r>
            <a:endParaRPr lang="en-US" altLang="ja-JP" sz="1200" b="1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endParaRPr lang="en-US" altLang="ja-JP" sz="1200" dirty="0">
              <a:solidFill>
                <a:schemeClr val="tx1">
                  <a:lumMod val="85000"/>
                  <a:lumOff val="1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- Sentiment Analytic </a:t>
            </a:r>
          </a:p>
          <a:p>
            <a:pPr algn="ctr"/>
            <a:r>
              <a:rPr lang="en-US" altLang="ja-JP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- Online</a:t>
            </a:r>
            <a:r>
              <a:rPr lang="ja-JP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口コミ</a:t>
            </a:r>
            <a:r>
              <a:rPr lang="en-US" altLang="ja-JP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Library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E908B2-D5C3-4648-8AAE-14EE218E8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453" y="572553"/>
            <a:ext cx="3480706" cy="2784564"/>
          </a:xfrm>
          <a:prstGeom prst="rect">
            <a:avLst/>
          </a:prstGeom>
        </p:spPr>
      </p:pic>
      <p:sp>
        <p:nvSpPr>
          <p:cNvPr id="11" name="Down Arrow 10">
            <a:extLst>
              <a:ext uri="{FF2B5EF4-FFF2-40B4-BE49-F238E27FC236}">
                <a16:creationId xmlns:a16="http://schemas.microsoft.com/office/drawing/2014/main" id="{91CE0D2C-8854-C641-BF43-0D9F936CF99D}"/>
              </a:ext>
            </a:extLst>
          </p:cNvPr>
          <p:cNvSpPr/>
          <p:nvPr/>
        </p:nvSpPr>
        <p:spPr>
          <a:xfrm rot="4057140">
            <a:off x="2519575" y="2176559"/>
            <a:ext cx="544750" cy="1059201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DB6756D3-9238-CB42-893D-33B921C7BA9D}"/>
              </a:ext>
            </a:extLst>
          </p:cNvPr>
          <p:cNvSpPr/>
          <p:nvPr/>
        </p:nvSpPr>
        <p:spPr>
          <a:xfrm rot="3481920">
            <a:off x="2630787" y="4484399"/>
            <a:ext cx="540510" cy="100485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tx1"/>
              </a:solidFill>
            </a:endParaRPr>
          </a:p>
          <a:p>
            <a:pPr algn="ctr"/>
            <a:endParaRPr lang="en-US" sz="1050" dirty="0">
              <a:solidFill>
                <a:schemeClr val="tx1"/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13" name="Internal Storage 12">
            <a:extLst>
              <a:ext uri="{FF2B5EF4-FFF2-40B4-BE49-F238E27FC236}">
                <a16:creationId xmlns:a16="http://schemas.microsoft.com/office/drawing/2014/main" id="{DF82DE43-22E6-A84C-A986-202576A42648}"/>
              </a:ext>
            </a:extLst>
          </p:cNvPr>
          <p:cNvSpPr/>
          <p:nvPr/>
        </p:nvSpPr>
        <p:spPr>
          <a:xfrm>
            <a:off x="971865" y="3376380"/>
            <a:ext cx="1023258" cy="618200"/>
          </a:xfrm>
          <a:prstGeom prst="flowChartInternalStorag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CSV</a:t>
            </a:r>
          </a:p>
        </p:txBody>
      </p:sp>
      <p:sp>
        <p:nvSpPr>
          <p:cNvPr id="14" name="Internal Storage 13">
            <a:extLst>
              <a:ext uri="{FF2B5EF4-FFF2-40B4-BE49-F238E27FC236}">
                <a16:creationId xmlns:a16="http://schemas.microsoft.com/office/drawing/2014/main" id="{D2DF041F-07C4-1F4C-9748-26E0A2E402D2}"/>
              </a:ext>
            </a:extLst>
          </p:cNvPr>
          <p:cNvSpPr/>
          <p:nvPr/>
        </p:nvSpPr>
        <p:spPr>
          <a:xfrm>
            <a:off x="903739" y="5367637"/>
            <a:ext cx="1023258" cy="618200"/>
          </a:xfrm>
          <a:prstGeom prst="flowChartInternalStorag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CSV</a:t>
            </a: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A868B141-99D1-294E-BF01-7C715E52626E}"/>
              </a:ext>
            </a:extLst>
          </p:cNvPr>
          <p:cNvSpPr/>
          <p:nvPr/>
        </p:nvSpPr>
        <p:spPr>
          <a:xfrm>
            <a:off x="6300938" y="2253343"/>
            <a:ext cx="752000" cy="4005943"/>
          </a:xfrm>
          <a:prstGeom prst="leftBrace">
            <a:avLst>
              <a:gd name="adj1" fmla="val 8333"/>
              <a:gd name="adj2" fmla="val 9195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AD2FD46-6DCF-0440-8C39-D45C244129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0230" y="4067099"/>
            <a:ext cx="3353804" cy="268304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5BC8601-FFF5-F64B-991B-98D507AA6DB3}"/>
              </a:ext>
            </a:extLst>
          </p:cNvPr>
          <p:cNvSpPr txBox="1"/>
          <p:nvPr/>
        </p:nvSpPr>
        <p:spPr>
          <a:xfrm>
            <a:off x="7917720" y="228296"/>
            <a:ext cx="2460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ポジティブ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EB607B-F232-B94D-B1BC-2675EE7151F7}"/>
              </a:ext>
            </a:extLst>
          </p:cNvPr>
          <p:cNvSpPr txBox="1"/>
          <p:nvPr/>
        </p:nvSpPr>
        <p:spPr>
          <a:xfrm>
            <a:off x="7917720" y="3605238"/>
            <a:ext cx="2460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ネガティブ</a:t>
            </a:r>
            <a:endParaRPr lang="en-US" dirty="0"/>
          </a:p>
        </p:txBody>
      </p:sp>
      <p:sp>
        <p:nvSpPr>
          <p:cNvPr id="20" name="Snip Single Corner Rectangle 19">
            <a:extLst>
              <a:ext uri="{FF2B5EF4-FFF2-40B4-BE49-F238E27FC236}">
                <a16:creationId xmlns:a16="http://schemas.microsoft.com/office/drawing/2014/main" id="{D074D637-36D3-2740-8C0A-C95320308258}"/>
              </a:ext>
            </a:extLst>
          </p:cNvPr>
          <p:cNvSpPr/>
          <p:nvPr/>
        </p:nvSpPr>
        <p:spPr>
          <a:xfrm>
            <a:off x="968830" y="990600"/>
            <a:ext cx="1167156" cy="1262744"/>
          </a:xfrm>
          <a:prstGeom prst="snip1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HTML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E8B0A11F-DB3D-D347-99CD-0FDDA54D14A6}"/>
              </a:ext>
            </a:extLst>
          </p:cNvPr>
          <p:cNvSpPr/>
          <p:nvPr/>
        </p:nvSpPr>
        <p:spPr>
          <a:xfrm>
            <a:off x="2329543" y="1556657"/>
            <a:ext cx="1045028" cy="4136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nip Single Corner Rectangle 21">
            <a:extLst>
              <a:ext uri="{FF2B5EF4-FFF2-40B4-BE49-F238E27FC236}">
                <a16:creationId xmlns:a16="http://schemas.microsoft.com/office/drawing/2014/main" id="{4EA08D86-A0A5-DE49-A3AD-20FA5E577BDB}"/>
              </a:ext>
            </a:extLst>
          </p:cNvPr>
          <p:cNvSpPr/>
          <p:nvPr/>
        </p:nvSpPr>
        <p:spPr>
          <a:xfrm>
            <a:off x="4556578" y="4215678"/>
            <a:ext cx="1130223" cy="551739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/>
              <a:t>感情極性実数値</a:t>
            </a:r>
            <a:endParaRPr lang="en-US" sz="1600" dirty="0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48B6DC95-8D78-414A-83B9-154147FAF441}"/>
              </a:ext>
            </a:extLst>
          </p:cNvPr>
          <p:cNvSpPr/>
          <p:nvPr/>
        </p:nvSpPr>
        <p:spPr>
          <a:xfrm>
            <a:off x="2427514" y="3595637"/>
            <a:ext cx="947057" cy="4714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FB976B72-61D0-894B-B2D0-AB4D2B0C7676}"/>
              </a:ext>
            </a:extLst>
          </p:cNvPr>
          <p:cNvSpPr/>
          <p:nvPr/>
        </p:nvSpPr>
        <p:spPr>
          <a:xfrm rot="16200000">
            <a:off x="5974366" y="5596018"/>
            <a:ext cx="540510" cy="701949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62880EE0-32C6-A649-AB9D-91A2BF9BD0B8}"/>
              </a:ext>
            </a:extLst>
          </p:cNvPr>
          <p:cNvSpPr/>
          <p:nvPr/>
        </p:nvSpPr>
        <p:spPr>
          <a:xfrm>
            <a:off x="2490794" y="5555469"/>
            <a:ext cx="947057" cy="4714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517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CF500-4CDC-7040-A07E-479736A34D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プロダクトバックログ：</a:t>
            </a:r>
            <a:r>
              <a:rPr lang="en-US" altLang="ja-JP" dirty="0"/>
              <a:t>SPRINT</a:t>
            </a:r>
            <a:r>
              <a:rPr lang="ja-JP" altLang="en-US"/>
              <a:t>３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4E345D3-C25C-2849-A464-03F989A723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3363990"/>
              </p:ext>
            </p:extLst>
          </p:nvPr>
        </p:nvGraphicFramePr>
        <p:xfrm>
          <a:off x="182439" y="719667"/>
          <a:ext cx="11639448" cy="534290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54475">
                  <a:extLst>
                    <a:ext uri="{9D8B030D-6E8A-4147-A177-3AD203B41FA5}">
                      <a16:colId xmlns:a16="http://schemas.microsoft.com/office/drawing/2014/main" val="1596899268"/>
                    </a:ext>
                  </a:extLst>
                </a:gridCol>
                <a:gridCol w="2432957">
                  <a:extLst>
                    <a:ext uri="{9D8B030D-6E8A-4147-A177-3AD203B41FA5}">
                      <a16:colId xmlns:a16="http://schemas.microsoft.com/office/drawing/2014/main" val="147284807"/>
                    </a:ext>
                  </a:extLst>
                </a:gridCol>
                <a:gridCol w="3216729">
                  <a:extLst>
                    <a:ext uri="{9D8B030D-6E8A-4147-A177-3AD203B41FA5}">
                      <a16:colId xmlns:a16="http://schemas.microsoft.com/office/drawing/2014/main" val="3363513418"/>
                    </a:ext>
                  </a:extLst>
                </a:gridCol>
                <a:gridCol w="4735287">
                  <a:extLst>
                    <a:ext uri="{9D8B030D-6E8A-4147-A177-3AD203B41FA5}">
                      <a16:colId xmlns:a16="http://schemas.microsoft.com/office/drawing/2014/main" val="2384958226"/>
                    </a:ext>
                  </a:extLst>
                </a:gridCol>
              </a:tblGrid>
              <a:tr h="483721"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優先順位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概要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ユーザーストーリー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受け入れ基準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9050681"/>
                  </a:ext>
                </a:extLst>
              </a:tr>
              <a:tr h="10337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サイト上に検索フォーム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“</a:t>
                      </a:r>
                      <a:r>
                        <a:rPr lang="en-US" altLang="ja-JP" dirty="0" err="1"/>
                        <a:t>index.html</a:t>
                      </a:r>
                      <a:r>
                        <a:rPr lang="ja-JP" altLang="en-US"/>
                        <a:t>”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確認したい口コミサイト（英語）の</a:t>
                      </a:r>
                      <a:r>
                        <a:rPr lang="en-US" altLang="ja-JP" dirty="0"/>
                        <a:t>URL</a:t>
                      </a:r>
                      <a:r>
                        <a:rPr lang="ja-JP" altLang="en-US"/>
                        <a:t>入力フォームを表示する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・検索フォームがある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・「送信ボタン」がある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>
                          <a:solidFill>
                            <a:srgbClr val="FF0000"/>
                          </a:solidFill>
                        </a:rPr>
                        <a:t>・２つの</a:t>
                      </a:r>
                      <a:r>
                        <a:rPr lang="en-US" altLang="ja-JP" dirty="0">
                          <a:solidFill>
                            <a:srgbClr val="FF0000"/>
                          </a:solidFill>
                        </a:rPr>
                        <a:t>URL</a:t>
                      </a:r>
                      <a:r>
                        <a:rPr lang="ja-JP" altLang="en-US">
                          <a:solidFill>
                            <a:srgbClr val="FF0000"/>
                          </a:solidFill>
                        </a:rPr>
                        <a:t>を入力できること</a:t>
                      </a:r>
                      <a:endParaRPr lang="en-US" altLang="ja-JP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9557845"/>
                  </a:ext>
                </a:extLst>
              </a:tr>
              <a:tr h="11079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引き渡した</a:t>
                      </a:r>
                      <a:r>
                        <a:rPr lang="en-US" altLang="ja-JP" dirty="0"/>
                        <a:t>URL</a:t>
                      </a:r>
                      <a:r>
                        <a:rPr lang="ja-JP" altLang="en-US"/>
                        <a:t>から分析処理を行う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/>
                        <a:t>URL</a:t>
                      </a:r>
                      <a:r>
                        <a:rPr lang="ja-JP" altLang="en-US"/>
                        <a:t>からポジネガ判定を行う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・エラーなく終了すること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>
                          <a:solidFill>
                            <a:srgbClr val="FF0000"/>
                          </a:solidFill>
                        </a:rPr>
                        <a:t>・「空白」や不正な</a:t>
                      </a:r>
                      <a:r>
                        <a:rPr lang="en-US" altLang="ja-JP" dirty="0">
                          <a:solidFill>
                            <a:srgbClr val="FF0000"/>
                          </a:solidFill>
                        </a:rPr>
                        <a:t>URL</a:t>
                      </a:r>
                      <a:r>
                        <a:rPr lang="ja-JP" altLang="en-US">
                          <a:solidFill>
                            <a:srgbClr val="FF0000"/>
                          </a:solidFill>
                        </a:rPr>
                        <a:t>に対してエラー処理を行う</a:t>
                      </a:r>
                      <a:endParaRPr lang="en-US" altLang="ja-JP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3252697"/>
                  </a:ext>
                </a:extLst>
              </a:tr>
              <a:tr h="5391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/>
                        <a:t>ポジティブ・ネガティブの数に応じた出力サイズ</a:t>
                      </a:r>
                      <a:endParaRPr lang="en-US" altLang="ja-JP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/>
                        <a:t>“</a:t>
                      </a:r>
                      <a:r>
                        <a:rPr lang="en-US" altLang="ja-JP" dirty="0" err="1"/>
                        <a:t>PstNgtGrp</a:t>
                      </a:r>
                      <a:r>
                        <a:rPr lang="en-US" altLang="ja-JP" dirty="0"/>
                        <a:t>”</a:t>
                      </a:r>
                      <a:endParaRPr lang="en-US" dirty="0"/>
                    </a:p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ポジティブ・ネガティブワードの数に応じて、出力サイズ（</a:t>
                      </a:r>
                      <a:r>
                        <a:rPr lang="en-US" altLang="ja-JP" dirty="0"/>
                        <a:t>.</a:t>
                      </a:r>
                      <a:r>
                        <a:rPr lang="en-US" altLang="ja-JP" dirty="0" err="1"/>
                        <a:t>png</a:t>
                      </a:r>
                      <a:r>
                        <a:rPr lang="ja-JP" altLang="en-US"/>
                        <a:t>）のサイズを変更する。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・</a:t>
                      </a:r>
                      <a:r>
                        <a:rPr lang="en-US" altLang="ja-JP" dirty="0"/>
                        <a:t>Positive</a:t>
                      </a:r>
                      <a:r>
                        <a:rPr lang="ja-JP" altLang="en-US"/>
                        <a:t>、</a:t>
                      </a:r>
                      <a:r>
                        <a:rPr lang="en-US" altLang="ja-JP" dirty="0"/>
                        <a:t>Negative</a:t>
                      </a:r>
                      <a:r>
                        <a:rPr lang="ja-JP" altLang="en-US"/>
                        <a:t>の出力サイズが異なること</a:t>
                      </a:r>
                      <a:endParaRPr lang="en-US" altLang="ja-JP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3084125"/>
                  </a:ext>
                </a:extLst>
              </a:tr>
              <a:tr h="12544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ポジネガ結果表示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“</a:t>
                      </a:r>
                      <a:r>
                        <a:rPr lang="en-US" altLang="ja-JP" dirty="0" err="1"/>
                        <a:t>result.html</a:t>
                      </a:r>
                      <a:r>
                        <a:rPr lang="en-US" altLang="ja-JP" dirty="0"/>
                        <a:t>”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ポジティブ・ネガティブな表現をまとめて表示する。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/>
                        <a:t>・ポジティブな表現をまとめる</a:t>
                      </a:r>
                      <a:endParaRPr lang="en-US" altLang="ja-JP" dirty="0"/>
                    </a:p>
                    <a:p>
                      <a:pPr algn="ctr"/>
                      <a:r>
                        <a:rPr lang="ja-JP" altLang="en-US"/>
                        <a:t>・ネガティブな表現をまとめる</a:t>
                      </a:r>
                      <a:endParaRPr lang="en-US" altLang="ja-JP" dirty="0"/>
                    </a:p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・２</a:t>
                      </a:r>
                      <a:r>
                        <a:rPr lang="ja-JP" altLang="en-US">
                          <a:solidFill>
                            <a:srgbClr val="FF0000"/>
                          </a:solidFill>
                        </a:rPr>
                        <a:t>つの出力結果を並べて表示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346989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6991AD9-59F1-7440-9795-1260C832B83C}"/>
              </a:ext>
            </a:extLst>
          </p:cNvPr>
          <p:cNvSpPr txBox="1"/>
          <p:nvPr/>
        </p:nvSpPr>
        <p:spPr>
          <a:xfrm>
            <a:off x="7561538" y="6096082"/>
            <a:ext cx="3943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＊</a:t>
            </a:r>
            <a:r>
              <a:rPr lang="ja-JP" altLang="en-US" u="sng">
                <a:solidFill>
                  <a:srgbClr val="FF0000"/>
                </a:solidFill>
              </a:rPr>
              <a:t>未達成の機能要件</a:t>
            </a:r>
            <a:endParaRPr lang="en-US" altLang="ja-JP" u="sng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　＝＞別スケジュールで実装予定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418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64DD2-3053-CB42-B148-A6F25638A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439" y="139766"/>
            <a:ext cx="11239496" cy="546393"/>
          </a:xfrm>
        </p:spPr>
        <p:txBody>
          <a:bodyPr/>
          <a:lstStyle/>
          <a:p>
            <a:r>
              <a:rPr lang="en-US" dirty="0"/>
              <a:t>Module Layout(Sprint3)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B00DF8-9367-064C-8F5F-3C267A5BE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321" y="755968"/>
            <a:ext cx="9763251" cy="61020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BF870E-D3F5-3F40-B802-DD0C5349900D}"/>
              </a:ext>
            </a:extLst>
          </p:cNvPr>
          <p:cNvSpPr txBox="1"/>
          <p:nvPr/>
        </p:nvSpPr>
        <p:spPr>
          <a:xfrm>
            <a:off x="6922626" y="5239043"/>
            <a:ext cx="3548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</a:rPr>
              <a:t>・「ジャンゴ」と読みます</a:t>
            </a:r>
            <a:endParaRPr lang="en-US" altLang="ja-JP" dirty="0">
              <a:solidFill>
                <a:schemeClr val="bg1"/>
              </a:solidFill>
            </a:endParaRPr>
          </a:p>
          <a:p>
            <a:r>
              <a:rPr lang="ja-JP" altLang="en-US">
                <a:solidFill>
                  <a:schemeClr val="bg1"/>
                </a:solidFill>
              </a:rPr>
              <a:t>・フルスタック</a:t>
            </a:r>
            <a:endParaRPr lang="en-US" altLang="ja-JP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・</a:t>
            </a:r>
            <a:r>
              <a:rPr lang="en-US" u="sng" dirty="0">
                <a:solidFill>
                  <a:srgbClr val="FF0000"/>
                </a:solidFill>
              </a:rPr>
              <a:t>Web</a:t>
            </a:r>
            <a:r>
              <a:rPr lang="ja-JP" altLang="en-US" u="sng">
                <a:solidFill>
                  <a:srgbClr val="FF0000"/>
                </a:solidFill>
              </a:rPr>
              <a:t>フレームワーク（</a:t>
            </a:r>
            <a:r>
              <a:rPr lang="en-US" altLang="ja-JP" u="sng" dirty="0">
                <a:solidFill>
                  <a:srgbClr val="FF0000"/>
                </a:solidFill>
              </a:rPr>
              <a:t>MVT</a:t>
            </a:r>
            <a:r>
              <a:rPr lang="ja-JP" altLang="en-US" u="sng">
                <a:solidFill>
                  <a:srgbClr val="FF0000"/>
                </a:solidFill>
              </a:rPr>
              <a:t>モデル）の知識が必要</a:t>
            </a:r>
            <a:endParaRPr lang="en-US" u="sng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B3915DE-B058-1A4B-A693-7B0B473B00B0}"/>
              </a:ext>
            </a:extLst>
          </p:cNvPr>
          <p:cNvSpPr txBox="1"/>
          <p:nvPr/>
        </p:nvSpPr>
        <p:spPr>
          <a:xfrm>
            <a:off x="1828801" y="5377543"/>
            <a:ext cx="35487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</a:rPr>
              <a:t>・「フラスク」と読みます</a:t>
            </a:r>
            <a:endParaRPr lang="en-US" altLang="ja-JP" dirty="0">
              <a:solidFill>
                <a:schemeClr val="bg1"/>
              </a:solidFill>
            </a:endParaRPr>
          </a:p>
          <a:p>
            <a:r>
              <a:rPr lang="ja-JP" altLang="en-US">
                <a:solidFill>
                  <a:schemeClr val="bg1"/>
                </a:solidFill>
              </a:rPr>
              <a:t>・マイクロフレームワーク</a:t>
            </a:r>
            <a:endParaRPr lang="en-US" altLang="ja-JP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・</a:t>
            </a:r>
            <a:r>
              <a:rPr lang="ja-JP" altLang="en-US">
                <a:solidFill>
                  <a:schemeClr val="bg1"/>
                </a:solidFill>
              </a:rPr>
              <a:t>初心者向け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E057A9E-7573-2F48-ADD2-1A6F6D2ABEBF}"/>
              </a:ext>
            </a:extLst>
          </p:cNvPr>
          <p:cNvSpPr/>
          <p:nvPr/>
        </p:nvSpPr>
        <p:spPr>
          <a:xfrm>
            <a:off x="7048982" y="3518704"/>
            <a:ext cx="4372953" cy="17203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440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1AC60D-357F-A044-9E28-25915385F4FE}"/>
              </a:ext>
            </a:extLst>
          </p:cNvPr>
          <p:cNvSpPr/>
          <p:nvPr/>
        </p:nvSpPr>
        <p:spPr>
          <a:xfrm>
            <a:off x="1886675" y="730104"/>
            <a:ext cx="7973442" cy="60410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964DD2-3053-CB42-B148-A6F25638A5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Layout(Sprint3)</a:t>
            </a:r>
            <a:r>
              <a:rPr lang="ja-JP" altLang="en-US"/>
              <a:t> </a:t>
            </a:r>
            <a:r>
              <a:rPr lang="en-US" altLang="ja-JP" dirty="0"/>
              <a:t>-  8/13 </a:t>
            </a:r>
            <a:r>
              <a:rPr lang="en-US" altLang="ja-JP" dirty="0" err="1"/>
              <a:t>ver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D07041-4E14-4F4C-8BD2-53B152BCD023}"/>
              </a:ext>
            </a:extLst>
          </p:cNvPr>
          <p:cNvSpPr txBox="1"/>
          <p:nvPr/>
        </p:nvSpPr>
        <p:spPr>
          <a:xfrm>
            <a:off x="3733957" y="844396"/>
            <a:ext cx="5097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Django Framework</a:t>
            </a:r>
            <a:r>
              <a:rPr lang="ja-JP" altLang="en-US" u="sng">
                <a:solidFill>
                  <a:srgbClr val="FF0000"/>
                </a:solidFill>
              </a:rPr>
              <a:t> </a:t>
            </a:r>
            <a:r>
              <a:rPr lang="en-US" altLang="ja-JP" dirty="0">
                <a:solidFill>
                  <a:srgbClr val="FF0000"/>
                </a:solidFill>
              </a:rPr>
              <a:t>→</a:t>
            </a:r>
            <a:r>
              <a:rPr lang="ja-JP" altLang="en-US">
                <a:solidFill>
                  <a:srgbClr val="FF0000"/>
                </a:solidFill>
              </a:rPr>
              <a:t> </a:t>
            </a:r>
            <a:r>
              <a:rPr lang="en-US" altLang="ja-JP" b="1" dirty="0">
                <a:solidFill>
                  <a:srgbClr val="FF0000"/>
                </a:solidFill>
              </a:rPr>
              <a:t>OpenShift</a:t>
            </a:r>
            <a:r>
              <a:rPr lang="ja-JP" altLang="en-US" b="1">
                <a:solidFill>
                  <a:srgbClr val="FF0000"/>
                </a:solidFill>
              </a:rPr>
              <a:t>にデプロイ</a:t>
            </a:r>
            <a:endParaRPr lang="en-US" altLang="ja-JP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5D1680-7ABB-934D-BD9D-3799907F7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423" y="3129185"/>
            <a:ext cx="2068729" cy="202917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66F44605-AAAF-5C47-A86E-C66D755C4BF1}"/>
              </a:ext>
            </a:extLst>
          </p:cNvPr>
          <p:cNvSpPr/>
          <p:nvPr/>
        </p:nvSpPr>
        <p:spPr>
          <a:xfrm>
            <a:off x="6809230" y="1232890"/>
            <a:ext cx="2523281" cy="17710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M</a:t>
            </a:r>
            <a:r>
              <a:rPr lang="en-US" dirty="0"/>
              <a:t>odel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0FAD3C8-7B25-2046-B781-478DBC8C8102}"/>
              </a:ext>
            </a:extLst>
          </p:cNvPr>
          <p:cNvCxnSpPr/>
          <p:nvPr/>
        </p:nvCxnSpPr>
        <p:spPr>
          <a:xfrm>
            <a:off x="8831484" y="2043075"/>
            <a:ext cx="1458410" cy="0"/>
          </a:xfrm>
          <a:prstGeom prst="straightConnector1">
            <a:avLst/>
          </a:prstGeom>
          <a:ln w="635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Magnetic Disk 28">
            <a:extLst>
              <a:ext uri="{FF2B5EF4-FFF2-40B4-BE49-F238E27FC236}">
                <a16:creationId xmlns:a16="http://schemas.microsoft.com/office/drawing/2014/main" id="{47078DBC-1EA5-B140-9B0C-19F3D778F92C}"/>
              </a:ext>
            </a:extLst>
          </p:cNvPr>
          <p:cNvSpPr/>
          <p:nvPr/>
        </p:nvSpPr>
        <p:spPr>
          <a:xfrm>
            <a:off x="10289894" y="1372801"/>
            <a:ext cx="1435260" cy="130095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Postgre</a:t>
            </a:r>
            <a:endParaRPr lang="en-US" dirty="0"/>
          </a:p>
          <a:p>
            <a:pPr algn="ctr"/>
            <a:r>
              <a:rPr lang="en-US" dirty="0"/>
              <a:t>My SQL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3BEEA9-DCF3-C447-AC75-477A5FF9F5DD}"/>
              </a:ext>
            </a:extLst>
          </p:cNvPr>
          <p:cNvSpPr/>
          <p:nvPr/>
        </p:nvSpPr>
        <p:spPr>
          <a:xfrm>
            <a:off x="7373075" y="1875099"/>
            <a:ext cx="1493133" cy="6991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DB</a:t>
            </a:r>
            <a:r>
              <a:rPr lang="ja-JP" altLang="en-US">
                <a:solidFill>
                  <a:schemeClr val="tx1"/>
                </a:solidFill>
              </a:rPr>
              <a:t>アクセスなし</a:t>
            </a:r>
            <a:endParaRPr lang="en-US" altLang="ja-JP" dirty="0">
              <a:solidFill>
                <a:schemeClr val="tx1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7C05267-5C4B-9743-8F3F-7E8062FE545E}"/>
              </a:ext>
            </a:extLst>
          </p:cNvPr>
          <p:cNvGrpSpPr/>
          <p:nvPr/>
        </p:nvGrpSpPr>
        <p:grpSpPr>
          <a:xfrm>
            <a:off x="3558522" y="1283166"/>
            <a:ext cx="2409339" cy="1670459"/>
            <a:chOff x="2718246" y="1333444"/>
            <a:chExt cx="2409339" cy="167045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F31D42B-4B19-AA44-9803-7C7F06099519}"/>
                </a:ext>
              </a:extLst>
            </p:cNvPr>
            <p:cNvSpPr/>
            <p:nvPr/>
          </p:nvSpPr>
          <p:spPr>
            <a:xfrm>
              <a:off x="2718246" y="1333444"/>
              <a:ext cx="2409339" cy="1670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</a:rPr>
                <a:t>V</a:t>
              </a:r>
              <a:r>
                <a:rPr lang="en-US" dirty="0"/>
                <a:t>iew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7F1C026-4CF0-EA4B-8C2B-D3965560C045}"/>
                </a:ext>
              </a:extLst>
            </p:cNvPr>
            <p:cNvSpPr/>
            <p:nvPr/>
          </p:nvSpPr>
          <p:spPr>
            <a:xfrm>
              <a:off x="3222646" y="2239845"/>
              <a:ext cx="1400537" cy="43390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Exe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C418842-58E5-874D-9212-53DD1C7EE3AE}"/>
                </a:ext>
              </a:extLst>
            </p:cNvPr>
            <p:cNvSpPr/>
            <p:nvPr/>
          </p:nvSpPr>
          <p:spPr>
            <a:xfrm>
              <a:off x="3222646" y="1734766"/>
              <a:ext cx="1400537" cy="43390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Request</a:t>
              </a:r>
            </a:p>
          </p:txBody>
        </p:sp>
      </p:grp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25E0883-5907-FE4F-9303-3D41522DCFD1}"/>
              </a:ext>
            </a:extLst>
          </p:cNvPr>
          <p:cNvCxnSpPr>
            <a:stCxn id="32" idx="3"/>
          </p:cNvCxnSpPr>
          <p:nvPr/>
        </p:nvCxnSpPr>
        <p:spPr>
          <a:xfrm>
            <a:off x="5463459" y="2406521"/>
            <a:ext cx="1093058" cy="934492"/>
          </a:xfrm>
          <a:prstGeom prst="straightConnector1">
            <a:avLst/>
          </a:prstGeom>
          <a:ln w="635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B5F893A-7871-BB4C-AE09-E26EBCF2F3C5}"/>
              </a:ext>
            </a:extLst>
          </p:cNvPr>
          <p:cNvCxnSpPr/>
          <p:nvPr/>
        </p:nvCxnSpPr>
        <p:spPr>
          <a:xfrm>
            <a:off x="5564119" y="2118396"/>
            <a:ext cx="1458410" cy="0"/>
          </a:xfrm>
          <a:prstGeom prst="straightConnector1">
            <a:avLst/>
          </a:prstGeom>
          <a:ln w="635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F47CA149-DB41-A04C-AC47-2F22D9B162A2}"/>
              </a:ext>
            </a:extLst>
          </p:cNvPr>
          <p:cNvSpPr/>
          <p:nvPr/>
        </p:nvSpPr>
        <p:spPr>
          <a:xfrm>
            <a:off x="2017436" y="1298767"/>
            <a:ext cx="1327921" cy="6702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URL</a:t>
            </a:r>
            <a:r>
              <a:rPr lang="ja-JP" altLang="en-US" sz="1400"/>
              <a:t>ディスパッチャ</a:t>
            </a:r>
            <a:endParaRPr lang="en-US" sz="1400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29AFC43-AC8B-8146-A422-5B01FD14A309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1120285" y="1901441"/>
            <a:ext cx="2942637" cy="1"/>
          </a:xfrm>
          <a:prstGeom prst="straightConnector1">
            <a:avLst/>
          </a:prstGeom>
          <a:ln w="635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25B90F5-D074-614F-9A83-043B94945974}"/>
              </a:ext>
            </a:extLst>
          </p:cNvPr>
          <p:cNvCxnSpPr>
            <a:cxnSpLocks/>
            <a:stCxn id="33" idx="1"/>
          </p:cNvCxnSpPr>
          <p:nvPr/>
        </p:nvCxnSpPr>
        <p:spPr>
          <a:xfrm>
            <a:off x="4062922" y="1901442"/>
            <a:ext cx="0" cy="1686710"/>
          </a:xfrm>
          <a:prstGeom prst="straightConnector1">
            <a:avLst/>
          </a:prstGeom>
          <a:ln w="635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E4B4108C-10E7-FB4C-B990-50B7C8708E65}"/>
              </a:ext>
            </a:extLst>
          </p:cNvPr>
          <p:cNvSpPr/>
          <p:nvPr/>
        </p:nvSpPr>
        <p:spPr>
          <a:xfrm>
            <a:off x="3486707" y="3629137"/>
            <a:ext cx="2523281" cy="24938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T</a:t>
            </a:r>
            <a:r>
              <a:rPr lang="en-US" dirty="0"/>
              <a:t>emplate</a:t>
            </a:r>
          </a:p>
        </p:txBody>
      </p:sp>
      <p:sp>
        <p:nvSpPr>
          <p:cNvPr id="49" name="Parallelogram 48">
            <a:extLst>
              <a:ext uri="{FF2B5EF4-FFF2-40B4-BE49-F238E27FC236}">
                <a16:creationId xmlns:a16="http://schemas.microsoft.com/office/drawing/2014/main" id="{95ED0393-085C-1D4F-801C-64AA0EBC71F6}"/>
              </a:ext>
            </a:extLst>
          </p:cNvPr>
          <p:cNvSpPr/>
          <p:nvPr/>
        </p:nvSpPr>
        <p:spPr>
          <a:xfrm>
            <a:off x="3850893" y="4283631"/>
            <a:ext cx="1805651" cy="799564"/>
          </a:xfrm>
          <a:prstGeom prst="parallelogram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テンプレートファイル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3" name="Snip and Round Single Corner Rectangle 52">
            <a:extLst>
              <a:ext uri="{FF2B5EF4-FFF2-40B4-BE49-F238E27FC236}">
                <a16:creationId xmlns:a16="http://schemas.microsoft.com/office/drawing/2014/main" id="{E17A0869-6899-E249-B391-7656AEA3CA15}"/>
              </a:ext>
            </a:extLst>
          </p:cNvPr>
          <p:cNvSpPr/>
          <p:nvPr/>
        </p:nvSpPr>
        <p:spPr>
          <a:xfrm>
            <a:off x="6664565" y="5363713"/>
            <a:ext cx="2497405" cy="1291729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./static/images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EDE260FA-F4A9-9249-9DE4-99DAB0BAFC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2977" y="5793733"/>
            <a:ext cx="978610" cy="78288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BA5C74B-E138-6843-9722-93A5A98212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698" y="5814997"/>
            <a:ext cx="942931" cy="754345"/>
          </a:xfrm>
          <a:prstGeom prst="rect">
            <a:avLst/>
          </a:prstGeom>
        </p:spPr>
      </p:pic>
      <p:sp>
        <p:nvSpPr>
          <p:cNvPr id="52" name="Curved Left Arrow 51">
            <a:extLst>
              <a:ext uri="{FF2B5EF4-FFF2-40B4-BE49-F238E27FC236}">
                <a16:creationId xmlns:a16="http://schemas.microsoft.com/office/drawing/2014/main" id="{988DE75C-8B42-3F42-952D-2D2FC6671C62}"/>
              </a:ext>
            </a:extLst>
          </p:cNvPr>
          <p:cNvSpPr/>
          <p:nvPr/>
        </p:nvSpPr>
        <p:spPr>
          <a:xfrm rot="1142376">
            <a:off x="5661230" y="5366961"/>
            <a:ext cx="1084212" cy="781261"/>
          </a:xfrm>
          <a:prstGeom prst="curvedLef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u="sng">
                <a:solidFill>
                  <a:schemeClr val="tx1"/>
                </a:solidFill>
              </a:rPr>
              <a:t>参照</a:t>
            </a:r>
            <a:endParaRPr lang="en-US" u="sng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CBD0EBE-3231-2E49-A137-934E9B51EB1C}"/>
              </a:ext>
            </a:extLst>
          </p:cNvPr>
          <p:cNvCxnSpPr>
            <a:cxnSpLocks/>
          </p:cNvCxnSpPr>
          <p:nvPr/>
        </p:nvCxnSpPr>
        <p:spPr>
          <a:xfrm>
            <a:off x="7801587" y="5065732"/>
            <a:ext cx="0" cy="444100"/>
          </a:xfrm>
          <a:prstGeom prst="straightConnector1">
            <a:avLst/>
          </a:prstGeom>
          <a:ln w="635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D7C0344-7647-C044-8C89-E789BB590D2B}"/>
              </a:ext>
            </a:extLst>
          </p:cNvPr>
          <p:cNvCxnSpPr>
            <a:cxnSpLocks/>
          </p:cNvCxnSpPr>
          <p:nvPr/>
        </p:nvCxnSpPr>
        <p:spPr>
          <a:xfrm flipH="1">
            <a:off x="1120284" y="2812941"/>
            <a:ext cx="2942637" cy="0"/>
          </a:xfrm>
          <a:prstGeom prst="straightConnector1">
            <a:avLst/>
          </a:prstGeom>
          <a:ln w="635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CF676161-3D74-E644-BF6D-3055A73B8383}"/>
              </a:ext>
            </a:extLst>
          </p:cNvPr>
          <p:cNvSpPr txBox="1"/>
          <p:nvPr/>
        </p:nvSpPr>
        <p:spPr>
          <a:xfrm>
            <a:off x="168156" y="1542252"/>
            <a:ext cx="1591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</a:t>
            </a:r>
            <a:r>
              <a:rPr lang="ja-JP" altLang="en-US" sz="1400"/>
              <a:t>リクエスト</a:t>
            </a:r>
            <a:endParaRPr lang="en-US" sz="14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785CBFB-84CA-724F-9371-2FC12D57D882}"/>
              </a:ext>
            </a:extLst>
          </p:cNvPr>
          <p:cNvSpPr txBox="1"/>
          <p:nvPr/>
        </p:nvSpPr>
        <p:spPr>
          <a:xfrm>
            <a:off x="90316" y="2379569"/>
            <a:ext cx="1591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</a:t>
            </a:r>
            <a:r>
              <a:rPr lang="ja-JP" altLang="en-US" sz="1400"/>
              <a:t>レスポンス</a:t>
            </a:r>
            <a:endParaRPr lang="en-US" sz="14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7869672-2104-F141-92A0-99ECDEBFBA04}"/>
              </a:ext>
            </a:extLst>
          </p:cNvPr>
          <p:cNvSpPr/>
          <p:nvPr/>
        </p:nvSpPr>
        <p:spPr>
          <a:xfrm>
            <a:off x="80513" y="4862551"/>
            <a:ext cx="1750054" cy="402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5396CE3-354F-0045-AF7E-7504C6B34F9F}"/>
              </a:ext>
            </a:extLst>
          </p:cNvPr>
          <p:cNvSpPr/>
          <p:nvPr/>
        </p:nvSpPr>
        <p:spPr>
          <a:xfrm>
            <a:off x="332461" y="4467828"/>
            <a:ext cx="1362647" cy="119219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/>
              <a:t>プロジェクト管理スクリプト</a:t>
            </a:r>
            <a:endParaRPr lang="en-US" altLang="ja-JP" sz="1400" dirty="0"/>
          </a:p>
          <a:p>
            <a:pPr algn="ctr"/>
            <a:r>
              <a:rPr lang="ja-JP" altLang="en-US" sz="1400"/>
              <a:t>（</a:t>
            </a:r>
            <a:r>
              <a:rPr lang="en-US" altLang="ja-JP" sz="1400" dirty="0" err="1"/>
              <a:t>manage.py</a:t>
            </a:r>
            <a:r>
              <a:rPr lang="en-US" altLang="ja-JP" sz="1400" dirty="0"/>
              <a:t>)</a:t>
            </a:r>
            <a:endParaRPr lang="en-US" sz="1400" dirty="0"/>
          </a:p>
        </p:txBody>
      </p:sp>
      <p:sp>
        <p:nvSpPr>
          <p:cNvPr id="70" name="Cloud Callout 69">
            <a:extLst>
              <a:ext uri="{FF2B5EF4-FFF2-40B4-BE49-F238E27FC236}">
                <a16:creationId xmlns:a16="http://schemas.microsoft.com/office/drawing/2014/main" id="{4B63DD81-B2EE-F44C-8EF0-668CDC3A9D9F}"/>
              </a:ext>
            </a:extLst>
          </p:cNvPr>
          <p:cNvSpPr/>
          <p:nvPr/>
        </p:nvSpPr>
        <p:spPr>
          <a:xfrm>
            <a:off x="9665681" y="85353"/>
            <a:ext cx="1642785" cy="870204"/>
          </a:xfrm>
          <a:prstGeom prst="cloudCallout">
            <a:avLst>
              <a:gd name="adj1" fmla="val -55894"/>
              <a:gd name="adj2" fmla="val 59840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MVT</a:t>
            </a:r>
            <a:r>
              <a:rPr lang="ja-JP" altLang="en-US" sz="1200">
                <a:solidFill>
                  <a:srgbClr val="FF0000"/>
                </a:solidFill>
              </a:rPr>
              <a:t>モデルの理解・・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71" name="Cloud Callout 70">
            <a:extLst>
              <a:ext uri="{FF2B5EF4-FFF2-40B4-BE49-F238E27FC236}">
                <a16:creationId xmlns:a16="http://schemas.microsoft.com/office/drawing/2014/main" id="{20D945DA-4374-CB44-8C55-3BA6192B59CD}"/>
              </a:ext>
            </a:extLst>
          </p:cNvPr>
          <p:cNvSpPr/>
          <p:nvPr/>
        </p:nvSpPr>
        <p:spPr>
          <a:xfrm>
            <a:off x="9216316" y="3067050"/>
            <a:ext cx="1964336" cy="1284120"/>
          </a:xfrm>
          <a:prstGeom prst="cloudCallout">
            <a:avLst>
              <a:gd name="adj1" fmla="val -74179"/>
              <a:gd name="adj2" fmla="val 26691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Package</a:t>
            </a:r>
          </a:p>
          <a:p>
            <a:pPr algn="ctr"/>
            <a:r>
              <a:rPr lang="ja-JP" altLang="en-US" sz="1200">
                <a:solidFill>
                  <a:srgbClr val="FF0000"/>
                </a:solidFill>
              </a:rPr>
              <a:t>モジュールの再導入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72" name="Cloud Callout 71">
            <a:extLst>
              <a:ext uri="{FF2B5EF4-FFF2-40B4-BE49-F238E27FC236}">
                <a16:creationId xmlns:a16="http://schemas.microsoft.com/office/drawing/2014/main" id="{A0D87EE8-404B-E84E-9114-4523EE0AF28C}"/>
              </a:ext>
            </a:extLst>
          </p:cNvPr>
          <p:cNvSpPr/>
          <p:nvPr/>
        </p:nvSpPr>
        <p:spPr>
          <a:xfrm>
            <a:off x="2166171" y="2938296"/>
            <a:ext cx="1684839" cy="859229"/>
          </a:xfrm>
          <a:prstGeom prst="cloudCallout">
            <a:avLst>
              <a:gd name="adj1" fmla="val 54276"/>
              <a:gd name="adj2" fmla="val -76242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rgbClr val="FF0000"/>
                </a:solidFill>
              </a:rPr>
              <a:t>モジュール化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73" name="Cloud Callout 72">
            <a:extLst>
              <a:ext uri="{FF2B5EF4-FFF2-40B4-BE49-F238E27FC236}">
                <a16:creationId xmlns:a16="http://schemas.microsoft.com/office/drawing/2014/main" id="{B668F473-E05A-A744-A8CA-E1F59067CC65}"/>
              </a:ext>
            </a:extLst>
          </p:cNvPr>
          <p:cNvSpPr/>
          <p:nvPr/>
        </p:nvSpPr>
        <p:spPr>
          <a:xfrm>
            <a:off x="1965825" y="5806438"/>
            <a:ext cx="1684839" cy="859229"/>
          </a:xfrm>
          <a:prstGeom prst="cloudCallout">
            <a:avLst>
              <a:gd name="adj1" fmla="val 54276"/>
              <a:gd name="adj2" fmla="val -76242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rgbClr val="FF0000"/>
                </a:solidFill>
              </a:rPr>
              <a:t>テンプレートの拡張（独自記載ルール）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74" name="Cloud Callout 73">
            <a:extLst>
              <a:ext uri="{FF2B5EF4-FFF2-40B4-BE49-F238E27FC236}">
                <a16:creationId xmlns:a16="http://schemas.microsoft.com/office/drawing/2014/main" id="{EF679D6C-AD91-1F4C-8101-AA88372F02BE}"/>
              </a:ext>
            </a:extLst>
          </p:cNvPr>
          <p:cNvSpPr/>
          <p:nvPr/>
        </p:nvSpPr>
        <p:spPr>
          <a:xfrm>
            <a:off x="95076" y="5911961"/>
            <a:ext cx="1684839" cy="859229"/>
          </a:xfrm>
          <a:prstGeom prst="cloudCallout">
            <a:avLst>
              <a:gd name="adj1" fmla="val 10996"/>
              <a:gd name="adj2" fmla="val -88366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rgbClr val="FF0000"/>
                </a:solidFill>
              </a:rPr>
              <a:t>デプロイ</a:t>
            </a:r>
            <a:endParaRPr lang="en-US" sz="1200" dirty="0">
              <a:solidFill>
                <a:srgbClr val="FF0000"/>
              </a:solidFill>
            </a:endParaRP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79E6E11F-64CD-8F4A-A4BC-8F7328289AB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596" t="14291" r="14284" b="13346"/>
          <a:stretch/>
        </p:blipFill>
        <p:spPr>
          <a:xfrm>
            <a:off x="90315" y="1840910"/>
            <a:ext cx="579432" cy="57343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5AD0B55F-FCCB-7844-B2C3-1ECD755273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027" y="1827884"/>
            <a:ext cx="548174" cy="54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945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1" grpId="0" animBg="1"/>
      <p:bldP spid="72" grpId="0" animBg="1"/>
      <p:bldP spid="73" grpId="0" animBg="1"/>
      <p:bldP spid="7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D9E41-889F-C742-8E9B-FB286E5B57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6B1EBA-F9DF-924D-B058-9102DD446867}"/>
              </a:ext>
            </a:extLst>
          </p:cNvPr>
          <p:cNvSpPr txBox="1"/>
          <p:nvPr/>
        </p:nvSpPr>
        <p:spPr>
          <a:xfrm>
            <a:off x="439838" y="686159"/>
            <a:ext cx="34376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実行</a:t>
            </a:r>
            <a:r>
              <a:rPr lang="en-US" altLang="ja-JP" sz="2800" dirty="0"/>
              <a:t>URL</a:t>
            </a:r>
            <a:endParaRPr lang="en-US" sz="2800" dirty="0"/>
          </a:p>
        </p:txBody>
      </p:sp>
      <p:sp>
        <p:nvSpPr>
          <p:cNvPr id="4" name="TextBox 3">
            <a:hlinkClick r:id="rId2"/>
            <a:extLst>
              <a:ext uri="{FF2B5EF4-FFF2-40B4-BE49-F238E27FC236}">
                <a16:creationId xmlns:a16="http://schemas.microsoft.com/office/drawing/2014/main" id="{12F29404-11DB-2341-8C12-DA14656157B3}"/>
              </a:ext>
            </a:extLst>
          </p:cNvPr>
          <p:cNvSpPr txBox="1"/>
          <p:nvPr/>
        </p:nvSpPr>
        <p:spPr>
          <a:xfrm>
            <a:off x="439838" y="1209379"/>
            <a:ext cx="113547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http://django-taketake-sample-site.40.114.46.24.nip.io/sentimentanalysis/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FB8E5C-ED8D-9240-B85D-021527CF23BF}"/>
              </a:ext>
            </a:extLst>
          </p:cNvPr>
          <p:cNvSpPr txBox="1"/>
          <p:nvPr/>
        </p:nvSpPr>
        <p:spPr>
          <a:xfrm>
            <a:off x="439838" y="2549683"/>
            <a:ext cx="10359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テスト用サンプル</a:t>
            </a:r>
            <a:r>
              <a:rPr lang="en-US" altLang="ja-JP" sz="2800" dirty="0"/>
              <a:t>URL</a:t>
            </a:r>
            <a:r>
              <a:rPr lang="ja-JP" altLang="en-US" sz="2800"/>
              <a:t>（</a:t>
            </a:r>
            <a:r>
              <a:rPr lang="en-US" sz="2800" dirty="0">
                <a:hlinkClick r:id="rId3"/>
              </a:rPr>
              <a:t>https://www.yelp.com/</a:t>
            </a:r>
            <a:r>
              <a:rPr lang="ja-JP" altLang="en-US" sz="2800">
                <a:sym typeface="Wingdings" pitchFamily="2" charset="2"/>
              </a:rPr>
              <a:t>）</a:t>
            </a:r>
            <a:endParaRPr lang="en-US" sz="2800" dirty="0"/>
          </a:p>
        </p:txBody>
      </p:sp>
      <p:sp>
        <p:nvSpPr>
          <p:cNvPr id="6" name="TextBox 5">
            <a:hlinkClick r:id="rId2"/>
            <a:extLst>
              <a:ext uri="{FF2B5EF4-FFF2-40B4-BE49-F238E27FC236}">
                <a16:creationId xmlns:a16="http://schemas.microsoft.com/office/drawing/2014/main" id="{143BB633-C4B8-DC4D-B967-F0CC18FDFBF9}"/>
              </a:ext>
            </a:extLst>
          </p:cNvPr>
          <p:cNvSpPr txBox="1"/>
          <p:nvPr/>
        </p:nvSpPr>
        <p:spPr>
          <a:xfrm>
            <a:off x="439838" y="5276811"/>
            <a:ext cx="8241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4"/>
              </a:rPr>
              <a:t>https://www.yelp.com/biz/regal-cafe-boston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A336A8-7B34-DF4C-96D2-43742E1C0FD4}"/>
              </a:ext>
            </a:extLst>
          </p:cNvPr>
          <p:cNvSpPr txBox="1"/>
          <p:nvPr/>
        </p:nvSpPr>
        <p:spPr>
          <a:xfrm>
            <a:off x="439837" y="4753591"/>
            <a:ext cx="6412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（</a:t>
            </a:r>
            <a:r>
              <a:rPr lang="en-US" altLang="ja-JP" sz="2800" dirty="0"/>
              <a:t>Negative</a:t>
            </a:r>
            <a:r>
              <a:rPr lang="ja-JP" altLang="en-US" sz="2800"/>
              <a:t>）</a:t>
            </a:r>
            <a:r>
              <a:rPr lang="en-US" altLang="ja-JP" sz="2800" dirty="0"/>
              <a:t>Boston</a:t>
            </a:r>
            <a:r>
              <a:rPr lang="ja-JP" altLang="en-US" sz="2800"/>
              <a:t>のピザ屋</a:t>
            </a:r>
            <a:endParaRPr lang="en-US" sz="2800" dirty="0"/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DAD3DD84-6D29-9743-B7D2-A8F0BF7F92BA}"/>
              </a:ext>
            </a:extLst>
          </p:cNvPr>
          <p:cNvSpPr txBox="1"/>
          <p:nvPr/>
        </p:nvSpPr>
        <p:spPr>
          <a:xfrm>
            <a:off x="439838" y="3651637"/>
            <a:ext cx="87157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5"/>
              </a:rPr>
              <a:t>https://www.yelp.com/biz/garden-daycare-san-francisco?osq=Child+Care+%26+Day+Care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D19824-9013-0C4B-9B4C-5B98ACA23442}"/>
              </a:ext>
            </a:extLst>
          </p:cNvPr>
          <p:cNvSpPr txBox="1"/>
          <p:nvPr/>
        </p:nvSpPr>
        <p:spPr>
          <a:xfrm>
            <a:off x="439838" y="3128417"/>
            <a:ext cx="6412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（</a:t>
            </a:r>
            <a:r>
              <a:rPr lang="en-US" altLang="ja-JP" sz="2800" dirty="0"/>
              <a:t>Positive</a:t>
            </a:r>
            <a:r>
              <a:rPr lang="ja-JP" altLang="en-US" sz="2800"/>
              <a:t>）</a:t>
            </a:r>
            <a:r>
              <a:rPr lang="en-US" altLang="ja-JP" sz="2800" dirty="0"/>
              <a:t>San Francisco</a:t>
            </a:r>
            <a:r>
              <a:rPr lang="ja-JP" altLang="en-US" sz="2800"/>
              <a:t>の託児施設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70726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1AC60D-357F-A044-9E28-25915385F4FE}"/>
              </a:ext>
            </a:extLst>
          </p:cNvPr>
          <p:cNvSpPr/>
          <p:nvPr/>
        </p:nvSpPr>
        <p:spPr>
          <a:xfrm>
            <a:off x="1886675" y="730104"/>
            <a:ext cx="7973442" cy="60410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964DD2-3053-CB42-B148-A6F25638A5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Layout(Sprint3)</a:t>
            </a:r>
            <a:r>
              <a:rPr lang="ja-JP" altLang="en-US"/>
              <a:t> </a:t>
            </a:r>
            <a:r>
              <a:rPr lang="en-US" altLang="ja-JP" dirty="0"/>
              <a:t>-  To Be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D07041-4E14-4F4C-8BD2-53B152BCD023}"/>
              </a:ext>
            </a:extLst>
          </p:cNvPr>
          <p:cNvSpPr txBox="1"/>
          <p:nvPr/>
        </p:nvSpPr>
        <p:spPr>
          <a:xfrm>
            <a:off x="3733957" y="844396"/>
            <a:ext cx="5097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Django Framework(</a:t>
            </a:r>
            <a:r>
              <a:rPr lang="ja-JP" altLang="en-US" u="sng"/>
              <a:t> </a:t>
            </a:r>
            <a:r>
              <a:rPr lang="en-US" altLang="ja-JP" dirty="0"/>
              <a:t>→</a:t>
            </a:r>
            <a:r>
              <a:rPr lang="ja-JP" altLang="en-US"/>
              <a:t> </a:t>
            </a:r>
            <a:r>
              <a:rPr lang="en-US" altLang="ja-JP" b="1" dirty="0"/>
              <a:t>OpenShift</a:t>
            </a:r>
            <a:r>
              <a:rPr lang="ja-JP" altLang="en-US" b="1"/>
              <a:t>にデプロイ</a:t>
            </a:r>
            <a:r>
              <a:rPr lang="en-US" altLang="ja-JP" b="1" dirty="0"/>
              <a:t>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6F44605-AAAF-5C47-A86E-C66D755C4BF1}"/>
              </a:ext>
            </a:extLst>
          </p:cNvPr>
          <p:cNvSpPr/>
          <p:nvPr/>
        </p:nvSpPr>
        <p:spPr>
          <a:xfrm>
            <a:off x="6809230" y="1232890"/>
            <a:ext cx="2523281" cy="34810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</a:t>
            </a:r>
            <a:r>
              <a:rPr lang="en-US" dirty="0"/>
              <a:t>odel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0FAD3C8-7B25-2046-B781-478DBC8C8102}"/>
              </a:ext>
            </a:extLst>
          </p:cNvPr>
          <p:cNvCxnSpPr>
            <a:cxnSpLocks/>
          </p:cNvCxnSpPr>
          <p:nvPr/>
        </p:nvCxnSpPr>
        <p:spPr>
          <a:xfrm>
            <a:off x="9032010" y="2023276"/>
            <a:ext cx="1257884" cy="0"/>
          </a:xfrm>
          <a:prstGeom prst="straightConnector1">
            <a:avLst/>
          </a:prstGeom>
          <a:ln w="635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Magnetic Disk 28">
            <a:extLst>
              <a:ext uri="{FF2B5EF4-FFF2-40B4-BE49-F238E27FC236}">
                <a16:creationId xmlns:a16="http://schemas.microsoft.com/office/drawing/2014/main" id="{47078DBC-1EA5-B140-9B0C-19F3D778F92C}"/>
              </a:ext>
            </a:extLst>
          </p:cNvPr>
          <p:cNvSpPr/>
          <p:nvPr/>
        </p:nvSpPr>
        <p:spPr>
          <a:xfrm>
            <a:off x="10289894" y="1372801"/>
            <a:ext cx="1435260" cy="130095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Postgre</a:t>
            </a:r>
            <a:r>
              <a:rPr lang="ja-JP" altLang="en-US">
                <a:solidFill>
                  <a:srgbClr val="FF0000"/>
                </a:solidFill>
              </a:rPr>
              <a:t> </a:t>
            </a:r>
            <a:r>
              <a:rPr lang="en-US" altLang="ja-JP" dirty="0">
                <a:solidFill>
                  <a:srgbClr val="FF0000"/>
                </a:solidFill>
              </a:rPr>
              <a:t>SQL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7C05267-5C4B-9743-8F3F-7E8062FE545E}"/>
              </a:ext>
            </a:extLst>
          </p:cNvPr>
          <p:cNvGrpSpPr/>
          <p:nvPr/>
        </p:nvGrpSpPr>
        <p:grpSpPr>
          <a:xfrm>
            <a:off x="3558522" y="1283166"/>
            <a:ext cx="2409339" cy="1670459"/>
            <a:chOff x="2718246" y="1333444"/>
            <a:chExt cx="2409339" cy="167045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F31D42B-4B19-AA44-9803-7C7F06099519}"/>
                </a:ext>
              </a:extLst>
            </p:cNvPr>
            <p:cNvSpPr/>
            <p:nvPr/>
          </p:nvSpPr>
          <p:spPr>
            <a:xfrm>
              <a:off x="2718246" y="1333444"/>
              <a:ext cx="2409339" cy="16704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V</a:t>
              </a:r>
              <a:r>
                <a:rPr lang="en-US" dirty="0"/>
                <a:t>iew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C418842-58E5-874D-9212-53DD1C7EE3AE}"/>
                </a:ext>
              </a:extLst>
            </p:cNvPr>
            <p:cNvSpPr/>
            <p:nvPr/>
          </p:nvSpPr>
          <p:spPr>
            <a:xfrm>
              <a:off x="3220760" y="1874603"/>
              <a:ext cx="1400537" cy="43390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Request</a:t>
              </a:r>
            </a:p>
          </p:txBody>
        </p: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B5F893A-7871-BB4C-AE09-E26EBCF2F3C5}"/>
              </a:ext>
            </a:extLst>
          </p:cNvPr>
          <p:cNvCxnSpPr/>
          <p:nvPr/>
        </p:nvCxnSpPr>
        <p:spPr>
          <a:xfrm>
            <a:off x="5564119" y="2118396"/>
            <a:ext cx="1458410" cy="0"/>
          </a:xfrm>
          <a:prstGeom prst="straightConnector1">
            <a:avLst/>
          </a:prstGeom>
          <a:ln w="635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F47CA149-DB41-A04C-AC47-2F22D9B162A2}"/>
              </a:ext>
            </a:extLst>
          </p:cNvPr>
          <p:cNvSpPr/>
          <p:nvPr/>
        </p:nvSpPr>
        <p:spPr>
          <a:xfrm>
            <a:off x="2005519" y="1448121"/>
            <a:ext cx="1327921" cy="6702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URL</a:t>
            </a:r>
            <a:r>
              <a:rPr lang="ja-JP" altLang="en-US" sz="1400"/>
              <a:t>ディスパッチャ</a:t>
            </a:r>
            <a:endParaRPr lang="en-US" sz="1400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29AFC43-AC8B-8146-A422-5B01FD14A309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1171201" y="2023276"/>
            <a:ext cx="2889835" cy="18003"/>
          </a:xfrm>
          <a:prstGeom prst="straightConnector1">
            <a:avLst/>
          </a:prstGeom>
          <a:ln w="635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25B90F5-D074-614F-9A83-043B94945974}"/>
              </a:ext>
            </a:extLst>
          </p:cNvPr>
          <p:cNvCxnSpPr>
            <a:cxnSpLocks/>
          </p:cNvCxnSpPr>
          <p:nvPr/>
        </p:nvCxnSpPr>
        <p:spPr>
          <a:xfrm>
            <a:off x="4201818" y="1901441"/>
            <a:ext cx="0" cy="1316321"/>
          </a:xfrm>
          <a:prstGeom prst="straightConnector1">
            <a:avLst/>
          </a:prstGeom>
          <a:ln w="635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E4B4108C-10E7-FB4C-B990-50B7C8708E65}"/>
              </a:ext>
            </a:extLst>
          </p:cNvPr>
          <p:cNvSpPr/>
          <p:nvPr/>
        </p:nvSpPr>
        <p:spPr>
          <a:xfrm>
            <a:off x="3497115" y="4351157"/>
            <a:ext cx="2523281" cy="18806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</a:t>
            </a:r>
            <a:r>
              <a:rPr lang="en-US" dirty="0"/>
              <a:t>emplate</a:t>
            </a:r>
          </a:p>
        </p:txBody>
      </p:sp>
      <p:sp>
        <p:nvSpPr>
          <p:cNvPr id="49" name="Parallelogram 48">
            <a:extLst>
              <a:ext uri="{FF2B5EF4-FFF2-40B4-BE49-F238E27FC236}">
                <a16:creationId xmlns:a16="http://schemas.microsoft.com/office/drawing/2014/main" id="{95ED0393-085C-1D4F-801C-64AA0EBC71F6}"/>
              </a:ext>
            </a:extLst>
          </p:cNvPr>
          <p:cNvSpPr/>
          <p:nvPr/>
        </p:nvSpPr>
        <p:spPr>
          <a:xfrm>
            <a:off x="3794560" y="4859741"/>
            <a:ext cx="1805651" cy="799564"/>
          </a:xfrm>
          <a:prstGeom prst="parallelogram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テンプレートファイル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3" name="Snip and Round Single Corner Rectangle 52">
            <a:extLst>
              <a:ext uri="{FF2B5EF4-FFF2-40B4-BE49-F238E27FC236}">
                <a16:creationId xmlns:a16="http://schemas.microsoft.com/office/drawing/2014/main" id="{E17A0869-6899-E249-B391-7656AEA3CA15}"/>
              </a:ext>
            </a:extLst>
          </p:cNvPr>
          <p:cNvSpPr/>
          <p:nvPr/>
        </p:nvSpPr>
        <p:spPr>
          <a:xfrm>
            <a:off x="6664565" y="5363713"/>
            <a:ext cx="2497405" cy="1291729"/>
          </a:xfrm>
          <a:prstGeom prst="snip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./static/images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EDE260FA-F4A9-9249-9DE4-99DAB0BAFC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2977" y="5793733"/>
            <a:ext cx="978610" cy="78288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BA5C74B-E138-6843-9722-93A5A98212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698" y="5814997"/>
            <a:ext cx="942931" cy="754345"/>
          </a:xfrm>
          <a:prstGeom prst="rect">
            <a:avLst/>
          </a:prstGeom>
        </p:spPr>
      </p:pic>
      <p:sp>
        <p:nvSpPr>
          <p:cNvPr id="52" name="Curved Left Arrow 51">
            <a:extLst>
              <a:ext uri="{FF2B5EF4-FFF2-40B4-BE49-F238E27FC236}">
                <a16:creationId xmlns:a16="http://schemas.microsoft.com/office/drawing/2014/main" id="{988DE75C-8B42-3F42-952D-2D2FC6671C62}"/>
              </a:ext>
            </a:extLst>
          </p:cNvPr>
          <p:cNvSpPr/>
          <p:nvPr/>
        </p:nvSpPr>
        <p:spPr>
          <a:xfrm rot="1142376">
            <a:off x="5661230" y="5366961"/>
            <a:ext cx="1084212" cy="781261"/>
          </a:xfrm>
          <a:prstGeom prst="curvedLef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u="sng">
                <a:solidFill>
                  <a:schemeClr val="tx1"/>
                </a:solidFill>
              </a:rPr>
              <a:t>参照</a:t>
            </a:r>
            <a:endParaRPr lang="en-US" u="sng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CBD0EBE-3231-2E49-A137-934E9B51EB1C}"/>
              </a:ext>
            </a:extLst>
          </p:cNvPr>
          <p:cNvCxnSpPr>
            <a:cxnSpLocks/>
          </p:cNvCxnSpPr>
          <p:nvPr/>
        </p:nvCxnSpPr>
        <p:spPr>
          <a:xfrm>
            <a:off x="7801587" y="5065732"/>
            <a:ext cx="0" cy="444100"/>
          </a:xfrm>
          <a:prstGeom prst="straightConnector1">
            <a:avLst/>
          </a:prstGeom>
          <a:ln w="635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D7C0344-7647-C044-8C89-E789BB590D2B}"/>
              </a:ext>
            </a:extLst>
          </p:cNvPr>
          <p:cNvCxnSpPr>
            <a:cxnSpLocks/>
          </p:cNvCxnSpPr>
          <p:nvPr/>
        </p:nvCxnSpPr>
        <p:spPr>
          <a:xfrm flipH="1">
            <a:off x="1120284" y="2812941"/>
            <a:ext cx="2942637" cy="0"/>
          </a:xfrm>
          <a:prstGeom prst="straightConnector1">
            <a:avLst/>
          </a:prstGeom>
          <a:ln w="635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CF676161-3D74-E644-BF6D-3055A73B8383}"/>
              </a:ext>
            </a:extLst>
          </p:cNvPr>
          <p:cNvSpPr txBox="1"/>
          <p:nvPr/>
        </p:nvSpPr>
        <p:spPr>
          <a:xfrm>
            <a:off x="168156" y="1542252"/>
            <a:ext cx="1591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</a:t>
            </a:r>
            <a:r>
              <a:rPr lang="ja-JP" altLang="en-US" sz="1400"/>
              <a:t>リクエスト</a:t>
            </a:r>
            <a:endParaRPr lang="en-US" sz="14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785CBFB-84CA-724F-9371-2FC12D57D882}"/>
              </a:ext>
            </a:extLst>
          </p:cNvPr>
          <p:cNvSpPr txBox="1"/>
          <p:nvPr/>
        </p:nvSpPr>
        <p:spPr>
          <a:xfrm>
            <a:off x="90316" y="2379569"/>
            <a:ext cx="1591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</a:t>
            </a:r>
            <a:r>
              <a:rPr lang="ja-JP" altLang="en-US" sz="1400"/>
              <a:t>レスポンス</a:t>
            </a:r>
            <a:endParaRPr lang="en-US" sz="14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7869672-2104-F141-92A0-99ECDEBFBA04}"/>
              </a:ext>
            </a:extLst>
          </p:cNvPr>
          <p:cNvSpPr/>
          <p:nvPr/>
        </p:nvSpPr>
        <p:spPr>
          <a:xfrm>
            <a:off x="80513" y="4862551"/>
            <a:ext cx="1750054" cy="402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5396CE3-354F-0045-AF7E-7504C6B34F9F}"/>
              </a:ext>
            </a:extLst>
          </p:cNvPr>
          <p:cNvSpPr/>
          <p:nvPr/>
        </p:nvSpPr>
        <p:spPr>
          <a:xfrm>
            <a:off x="332461" y="4467828"/>
            <a:ext cx="1362647" cy="119219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/>
              <a:t>プロジェクト管理スクリプト</a:t>
            </a:r>
            <a:endParaRPr lang="en-US" altLang="ja-JP" sz="1400" dirty="0"/>
          </a:p>
          <a:p>
            <a:pPr algn="ctr"/>
            <a:r>
              <a:rPr lang="ja-JP" altLang="en-US" sz="1400"/>
              <a:t>（</a:t>
            </a:r>
            <a:r>
              <a:rPr lang="en-US" altLang="ja-JP" sz="1400" dirty="0" err="1"/>
              <a:t>manage.py</a:t>
            </a:r>
            <a:r>
              <a:rPr lang="en-US" altLang="ja-JP" sz="1400" dirty="0"/>
              <a:t>)</a:t>
            </a:r>
            <a:endParaRPr lang="en-US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8EA1043-7EAE-4F4F-875B-58DE97169265}"/>
              </a:ext>
            </a:extLst>
          </p:cNvPr>
          <p:cNvSpPr txBox="1"/>
          <p:nvPr/>
        </p:nvSpPr>
        <p:spPr>
          <a:xfrm>
            <a:off x="6001928" y="1620901"/>
            <a:ext cx="1255061" cy="307777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Request_1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47C69C0-45A2-D845-9F1B-6D071E26A38F}"/>
              </a:ext>
            </a:extLst>
          </p:cNvPr>
          <p:cNvSpPr txBox="1"/>
          <p:nvPr/>
        </p:nvSpPr>
        <p:spPr>
          <a:xfrm>
            <a:off x="6001928" y="2258232"/>
            <a:ext cx="1180956" cy="307777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Request_2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560C34E-B86C-004F-A582-C91B492F3DBA}"/>
              </a:ext>
            </a:extLst>
          </p:cNvPr>
          <p:cNvSpPr txBox="1"/>
          <p:nvPr/>
        </p:nvSpPr>
        <p:spPr>
          <a:xfrm>
            <a:off x="9032010" y="5808332"/>
            <a:ext cx="1929218" cy="52322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1400" b="1">
                <a:solidFill>
                  <a:srgbClr val="FF0000"/>
                </a:solidFill>
              </a:rPr>
              <a:t>別名ファイルで管理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r>
              <a:rPr lang="ja-JP" altLang="en-US" sz="1400" b="1">
                <a:solidFill>
                  <a:srgbClr val="FF0000"/>
                </a:solidFill>
              </a:rPr>
              <a:t>（上書きしない）</a:t>
            </a:r>
            <a:endParaRPr lang="en-US" sz="1400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5D1680-7ABB-934D-BD9D-3799907F7A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823"/>
          <a:stretch/>
        </p:blipFill>
        <p:spPr>
          <a:xfrm>
            <a:off x="7312282" y="1633904"/>
            <a:ext cx="1488750" cy="297035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3F2254CA-E91D-4C46-8D6C-EB8FE93695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596" t="14291" r="14284" b="13346"/>
          <a:stretch/>
        </p:blipFill>
        <p:spPr>
          <a:xfrm>
            <a:off x="90315" y="1840910"/>
            <a:ext cx="579432" cy="57343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0C2B4EDA-FA2E-2A4F-9052-194E763E7B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027" y="1827884"/>
            <a:ext cx="548174" cy="548174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7BF6CDBF-8CBA-DF41-85DE-68A4480F816E}"/>
              </a:ext>
            </a:extLst>
          </p:cNvPr>
          <p:cNvSpPr/>
          <p:nvPr/>
        </p:nvSpPr>
        <p:spPr>
          <a:xfrm>
            <a:off x="3554752" y="3251792"/>
            <a:ext cx="2455371" cy="76422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Form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9CD63FA-3F42-CF4B-B6F8-165EA9B499EB}"/>
              </a:ext>
            </a:extLst>
          </p:cNvPr>
          <p:cNvSpPr/>
          <p:nvPr/>
        </p:nvSpPr>
        <p:spPr>
          <a:xfrm>
            <a:off x="4034278" y="3618604"/>
            <a:ext cx="1427295" cy="293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rgbClr val="FF0000"/>
                </a:solidFill>
              </a:rPr>
              <a:t>エラー処理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C27153A-FB2B-9A44-92EA-9F121963CD49}"/>
              </a:ext>
            </a:extLst>
          </p:cNvPr>
          <p:cNvCxnSpPr>
            <a:cxnSpLocks/>
          </p:cNvCxnSpPr>
          <p:nvPr/>
        </p:nvCxnSpPr>
        <p:spPr>
          <a:xfrm>
            <a:off x="4155520" y="4016019"/>
            <a:ext cx="0" cy="451809"/>
          </a:xfrm>
          <a:prstGeom prst="straightConnector1">
            <a:avLst/>
          </a:prstGeom>
          <a:ln w="635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1827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1010</Words>
  <Application>Microsoft Macintosh PowerPoint</Application>
  <PresentationFormat>Widescreen</PresentationFormat>
  <Paragraphs>223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メイリオ</vt:lpstr>
      <vt:lpstr>Meiryo UI</vt:lpstr>
      <vt:lpstr>Segoe UI Semibold</vt:lpstr>
      <vt:lpstr>游ゴシック</vt:lpstr>
      <vt:lpstr>游ゴシック Light</vt:lpstr>
      <vt:lpstr>Arial</vt:lpstr>
      <vt:lpstr>Wingdings</vt:lpstr>
      <vt:lpstr>Office テーマ</vt:lpstr>
      <vt:lpstr>ユーザーストーリーマッピング＋リリース計画</vt:lpstr>
      <vt:lpstr>プロダクトバックログ：SPRINT１</vt:lpstr>
      <vt:lpstr>プロダクトバックログ：SPRINT２</vt:lpstr>
      <vt:lpstr>Module Layout(Sprint2)</vt:lpstr>
      <vt:lpstr>プロダクトバックログ：SPRINT３</vt:lpstr>
      <vt:lpstr>Module Layout(Sprint3)</vt:lpstr>
      <vt:lpstr>Module Layout(Sprint3) -  8/13 ver</vt:lpstr>
      <vt:lpstr>Demonstration</vt:lpstr>
      <vt:lpstr>Module Layout(Sprint3) -  To Be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2019-08-13T04:06:03Z</dcterms:modified>
</cp:coreProperties>
</file>